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70" r:id="rId14"/>
    <p:sldId id="268" r:id="rId15"/>
    <p:sldId id="267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6600"/>
    <a:srgbClr val="008080"/>
    <a:srgbClr val="000099"/>
    <a:srgbClr val="FF9900"/>
    <a:srgbClr val="CCCCFF"/>
    <a:srgbClr val="FFCC00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3333" autoAdjust="0"/>
  </p:normalViewPr>
  <p:slideViewPr>
    <p:cSldViewPr>
      <p:cViewPr varScale="1">
        <p:scale>
          <a:sx n="61" d="100"/>
          <a:sy n="61" d="100"/>
        </p:scale>
        <p:origin x="144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2DB467C-243C-4DAC-A760-FA26AC3D2B3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455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138B9FA-11F5-402C-9CF2-8238A6FC61E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1119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717CBF-91C5-4EAD-A4AA-CED342A2159D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740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4B4C07-C5A3-415F-BB31-82B66BA69D8E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851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07B91F-9C8E-4F77-863C-6B2FB47BDC0A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675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CF70EC-7DC7-4B78-A67D-CB5A750F826F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9533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6FF555-3CD3-47C2-B9E2-3C994F0169FB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0786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B6062-3EF6-4C0F-A8CA-575C8392C75F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2313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CF8FCA-60E9-4681-83D9-83B1CE72273D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1374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5BEBCA-5ED0-4011-9FED-E736D0DADE31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4441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D771EB-1D0E-4CEF-BF39-83CBA13140EE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5631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EB2CD8-D151-48BC-A21D-F9A8ECF503C7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2428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0B141B-8145-4D4D-A6AF-F0DE960F1E94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7198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6350B-80B2-4763-9F27-6F8003983411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8742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D1EBA0-9F97-4A7D-BF8F-8C513BDAD157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602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0FEC74-B4A6-438F-8394-5E326754634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7068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1F648D-6D65-4D19-AF2C-75A09CFD83D4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132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47630E-5DB8-4E5F-861F-B2933A07082F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8515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66D28-9C3D-47C5-B2F6-AEBC8435E0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2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6CD6A-09DF-4362-B9E8-C185D918819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2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F91F2-9EAF-46E8-A1C3-D55BF1636C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2000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32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92CFB-18DC-4A86-AD21-7BBF653DCF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2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403B7-2514-421D-B854-22F9E4294FC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2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145FB-6C73-4C9A-8735-F751F250A44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2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68948-401E-4E1E-BBEF-10DC5BD7388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2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45744-38BB-40C8-A7F9-C9B0AB4D562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2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A1EDB-BCB4-4C1C-8A0D-F11C6AA332A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2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AFE0D-A596-4B62-8774-726F6797620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2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63306-6C47-4CD4-B5A9-D10B1015F9D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2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8564F77-3594-431D-92AA-C888B5B1F91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2000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>
            <a:extLst>
              <a:ext uri="{FF2B5EF4-FFF2-40B4-BE49-F238E27FC236}">
                <a16:creationId xmlns:a16="http://schemas.microsoft.com/office/drawing/2014/main" id="{0509815A-5E73-73BD-0E55-E5B2D9421B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58"/>
          <a:stretch>
            <a:fillRect/>
          </a:stretch>
        </p:blipFill>
        <p:spPr bwMode="auto">
          <a:xfrm>
            <a:off x="0" y="5688013"/>
            <a:ext cx="13462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uppieren 7">
            <a:extLst>
              <a:ext uri="{FF2B5EF4-FFF2-40B4-BE49-F238E27FC236}">
                <a16:creationId xmlns:a16="http://schemas.microsoft.com/office/drawing/2014/main" id="{5A723289-633E-18AD-31DB-B679DB0098E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223838"/>
            <a:ext cx="1346200" cy="5499100"/>
            <a:chOff x="-816" y="188640"/>
            <a:chExt cx="1526773" cy="5499882"/>
          </a:xfrm>
        </p:grpSpPr>
        <p:pic>
          <p:nvPicPr>
            <p:cNvPr id="1033" name="Grafik 8">
              <a:extLst>
                <a:ext uri="{FF2B5EF4-FFF2-40B4-BE49-F238E27FC236}">
                  <a16:creationId xmlns:a16="http://schemas.microsoft.com/office/drawing/2014/main" id="{7B731F08-3B31-9E44-D2EF-3464F7E35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88640"/>
              <a:ext cx="1455319" cy="4608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Grafik 9">
              <a:extLst>
                <a:ext uri="{FF2B5EF4-FFF2-40B4-BE49-F238E27FC236}">
                  <a16:creationId xmlns:a16="http://schemas.microsoft.com/office/drawing/2014/main" id="{2338C458-303F-6721-0203-58A6865A2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6" y="3456274"/>
              <a:ext cx="1526773" cy="223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8" name="Grafik 10">
            <a:extLst>
              <a:ext uri="{FF2B5EF4-FFF2-40B4-BE49-F238E27FC236}">
                <a16:creationId xmlns:a16="http://schemas.microsoft.com/office/drawing/2014/main" id="{4A41176F-3055-0582-D0E5-23071C5153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" t="1421" r="3355"/>
          <a:stretch>
            <a:fillRect/>
          </a:stretch>
        </p:blipFill>
        <p:spPr bwMode="auto">
          <a:xfrm>
            <a:off x="8027988" y="0"/>
            <a:ext cx="1116012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Grafik 11">
            <a:extLst>
              <a:ext uri="{FF2B5EF4-FFF2-40B4-BE49-F238E27FC236}">
                <a16:creationId xmlns:a16="http://schemas.microsoft.com/office/drawing/2014/main" id="{0B064A22-05F9-C909-56D4-FF70BC536CC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3" r="6892"/>
          <a:stretch>
            <a:fillRect/>
          </a:stretch>
        </p:blipFill>
        <p:spPr bwMode="auto">
          <a:xfrm>
            <a:off x="8027988" y="3884613"/>
            <a:ext cx="1116012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Grafik 12">
            <a:extLst>
              <a:ext uri="{FF2B5EF4-FFF2-40B4-BE49-F238E27FC236}">
                <a16:creationId xmlns:a16="http://schemas.microsoft.com/office/drawing/2014/main" id="{A7BBDC57-3E48-51A0-8303-165A32A99B4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1" r="2776" b="12952"/>
          <a:stretch>
            <a:fillRect/>
          </a:stretch>
        </p:blipFill>
        <p:spPr bwMode="auto">
          <a:xfrm>
            <a:off x="8027988" y="5648325"/>
            <a:ext cx="11176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3">
            <a:extLst>
              <a:ext uri="{FF2B5EF4-FFF2-40B4-BE49-F238E27FC236}">
                <a16:creationId xmlns:a16="http://schemas.microsoft.com/office/drawing/2014/main" id="{C87DF3AC-702E-BB64-B96B-B490991429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91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">
            <a:extLst>
              <a:ext uri="{FF2B5EF4-FFF2-40B4-BE49-F238E27FC236}">
                <a16:creationId xmlns:a16="http://schemas.microsoft.com/office/drawing/2014/main" id="{35700605-E37B-8D62-1603-286A7BD811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49250"/>
            <a:ext cx="1871663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wmf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wmf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31.wmf"/><Relationship Id="rId9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wmf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v-nrw.de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33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wmf"/><Relationship Id="rId4" Type="http://schemas.openxmlformats.org/officeDocument/2006/relationships/image" Target="../media/image1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wmf"/><Relationship Id="rId4" Type="http://schemas.openxmlformats.org/officeDocument/2006/relationships/image" Target="../media/image1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30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12" Type="http://schemas.openxmlformats.org/officeDocument/2006/relationships/image" Target="../media/image2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wmf"/><Relationship Id="rId11" Type="http://schemas.openxmlformats.org/officeDocument/2006/relationships/image" Target="../media/image28.wmf"/><Relationship Id="rId5" Type="http://schemas.openxmlformats.org/officeDocument/2006/relationships/image" Target="../media/image2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Relationship Id="rId1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7" name="Picture 19" descr="stern-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0"/>
            <a:ext cx="2773363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0" descr="stern-b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0"/>
            <a:ext cx="2773363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1143000"/>
            <a:ext cx="5486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de-DE" sz="3000">
                <a:solidFill>
                  <a:srgbClr val="FF6600"/>
                </a:solidFill>
                <a:latin typeface="Arial Black" pitchFamily="34" charset="0"/>
              </a:rPr>
              <a:t>Schulleitungsvereinigung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429000" y="6096000"/>
            <a:ext cx="563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>
                <a:latin typeface="Arial Black" pitchFamily="34" charset="0"/>
              </a:rPr>
              <a:t>Vereinigung der Schulleiterinnen und Schulleiter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0" y="2133600"/>
            <a:ext cx="33528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>
                <a:solidFill>
                  <a:srgbClr val="000099"/>
                </a:solidFill>
                <a:latin typeface="Arial Black" pitchFamily="34" charset="0"/>
              </a:rPr>
              <a:t>Internet: www.slv-nrw.de  </a:t>
            </a:r>
          </a:p>
          <a:p>
            <a:pPr>
              <a:spcBef>
                <a:spcPct val="50000"/>
              </a:spcBef>
            </a:pPr>
            <a:r>
              <a:rPr lang="de-DE" sz="1800">
                <a:solidFill>
                  <a:srgbClr val="000099"/>
                </a:solidFill>
                <a:latin typeface="Arial Black" pitchFamily="34" charset="0"/>
              </a:rPr>
              <a:t>E-Mail:    slv@slv-nrw.de</a:t>
            </a:r>
          </a:p>
        </p:txBody>
      </p:sp>
      <p:pic>
        <p:nvPicPr>
          <p:cNvPr id="2058" name="Picture 10" descr="klotz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5486400"/>
            <a:ext cx="11080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klotz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41910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klotz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3048000"/>
            <a:ext cx="72707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 descr="klotz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0200" y="2133600"/>
            <a:ext cx="5588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klotz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8400" y="1447800"/>
            <a:ext cx="4349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0" y="1524000"/>
            <a:ext cx="5562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de-DE" sz="3000">
                <a:solidFill>
                  <a:srgbClr val="FF6600"/>
                </a:solidFill>
                <a:latin typeface="Arial Black" pitchFamily="34" charset="0"/>
              </a:rPr>
              <a:t>Nordrhein-Westfalen e.V.</a:t>
            </a:r>
            <a:endParaRPr lang="de-DE">
              <a:solidFill>
                <a:srgbClr val="FF6600"/>
              </a:solidFill>
              <a:latin typeface="Times New Roman" pitchFamily="18" charset="0"/>
            </a:endParaRP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5562600" y="6324600"/>
            <a:ext cx="3429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>
                <a:latin typeface="Arial Black" pitchFamily="34" charset="0"/>
              </a:rPr>
              <a:t>in Nordrhein-Westfalen e.V.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4267200" y="4572000"/>
            <a:ext cx="472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4000">
                <a:solidFill>
                  <a:srgbClr val="FF6600"/>
                </a:solidFill>
                <a:latin typeface="Arial Black" pitchFamily="34" charset="0"/>
              </a:rPr>
              <a:t>… stellt sich vor</a:t>
            </a:r>
          </a:p>
        </p:txBody>
      </p:sp>
      <p:sp>
        <p:nvSpPr>
          <p:cNvPr id="2070" name="Oval 22"/>
          <p:cNvSpPr>
            <a:spLocks noChangeArrowheads="1"/>
          </p:cNvSpPr>
          <p:nvPr/>
        </p:nvSpPr>
        <p:spPr bwMode="auto">
          <a:xfrm>
            <a:off x="8763000" y="5715000"/>
            <a:ext cx="2286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2" name="Picture 23" descr="Slvlogo 20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888" y="549275"/>
            <a:ext cx="283527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305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utoUpdateAnimBg="0"/>
      <p:bldP spid="2055" grpId="0" autoUpdateAnimBg="0"/>
      <p:bldP spid="2056" grpId="0" autoUpdateAnimBg="0"/>
      <p:bldP spid="2064" grpId="0" autoUpdateAnimBg="0"/>
      <p:bldP spid="2065" grpId="0" autoUpdateAnimBg="0"/>
      <p:bldP spid="2066" grpId="0" autoUpdateAnimBg="0"/>
      <p:bldP spid="207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763713" y="2708275"/>
            <a:ext cx="533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>
                <a:latin typeface="Arial Black" pitchFamily="34" charset="0"/>
              </a:rPr>
              <a:t>weitreichende weltweite Kontakte und Austausch mit internationalen Schulleitungen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763713" y="1844675"/>
            <a:ext cx="4953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>
                <a:latin typeface="Arial Black" pitchFamily="34" charset="0"/>
              </a:rPr>
              <a:t>Änderung der Übergangsregelung </a:t>
            </a:r>
          </a:p>
          <a:p>
            <a:r>
              <a:rPr lang="de-DE" sz="1600">
                <a:latin typeface="Arial Black" pitchFamily="34" charset="0"/>
              </a:rPr>
              <a:t>Grundschule &gt; weiterführende Schulen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763713" y="5445125"/>
            <a:ext cx="6477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Arial Black" pitchFamily="34" charset="0"/>
              </a:rPr>
              <a:t>stetig hohe Besucherzahlen auf den Internetseiten</a:t>
            </a:r>
          </a:p>
        </p:txBody>
      </p:sp>
      <p:pic>
        <p:nvPicPr>
          <p:cNvPr id="12296" name="Picture 8" descr="stern-wk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04963"/>
            <a:ext cx="10572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klötzch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958975"/>
            <a:ext cx="3048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 descr="stern-wk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492375"/>
            <a:ext cx="10572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1" descr="klötzch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819400"/>
            <a:ext cx="3048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2" descr="stern-wk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367088"/>
            <a:ext cx="10572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3" descr="klötzch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721100"/>
            <a:ext cx="3048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14" descr="stern-wk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4221163"/>
            <a:ext cx="10572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15" descr="klötzch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554538"/>
            <a:ext cx="3048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16" descr="stern-wk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313" y="5091113"/>
            <a:ext cx="10572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17" descr="klötzch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6513" y="5445125"/>
            <a:ext cx="3048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9" name="Text Box 21"/>
          <p:cNvSpPr txBox="1">
            <a:spLocks noChangeArrowheads="1"/>
          </p:cNvSpPr>
          <p:nvPr/>
        </p:nvSpPr>
        <p:spPr bwMode="auto">
          <a:xfrm>
            <a:off x="0" y="533400"/>
            <a:ext cx="3081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de-DE" sz="1600">
                <a:solidFill>
                  <a:srgbClr val="FF6600"/>
                </a:solidFill>
                <a:latin typeface="Arial Black" pitchFamily="34" charset="0"/>
              </a:rPr>
              <a:t>Schulleitungsvereinigung</a:t>
            </a:r>
          </a:p>
        </p:txBody>
      </p:sp>
      <p:sp>
        <p:nvSpPr>
          <p:cNvPr id="11280" name="Text Box 22"/>
          <p:cNvSpPr txBox="1">
            <a:spLocks noChangeArrowheads="1"/>
          </p:cNvSpPr>
          <p:nvPr/>
        </p:nvSpPr>
        <p:spPr bwMode="auto">
          <a:xfrm>
            <a:off x="0" y="762000"/>
            <a:ext cx="3124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de-DE" sz="1600">
                <a:solidFill>
                  <a:srgbClr val="FF6600"/>
                </a:solidFill>
                <a:latin typeface="Arial Black" pitchFamily="34" charset="0"/>
              </a:rPr>
              <a:t>Nordrhein-Westfalen e.V.</a:t>
            </a:r>
            <a:endParaRPr lang="de-DE" sz="1600">
              <a:solidFill>
                <a:srgbClr val="FF6600"/>
              </a:solidFill>
              <a:latin typeface="Times New Roman" pitchFamily="18" charset="0"/>
            </a:endParaRPr>
          </a:p>
        </p:txBody>
      </p:sp>
      <p:sp>
        <p:nvSpPr>
          <p:cNvPr id="12311" name="Oval 23"/>
          <p:cNvSpPr>
            <a:spLocks noChangeArrowheads="1"/>
          </p:cNvSpPr>
          <p:nvPr/>
        </p:nvSpPr>
        <p:spPr bwMode="auto">
          <a:xfrm>
            <a:off x="8686800" y="6400800"/>
            <a:ext cx="2286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1828800" y="14478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>
                <a:solidFill>
                  <a:srgbClr val="FF6600"/>
                </a:solidFill>
                <a:latin typeface="Arial Black" pitchFamily="34" charset="0"/>
              </a:rPr>
              <a:t>Resultate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1763713" y="3716338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Arial Black" pitchFamily="34" charset="0"/>
              </a:rPr>
              <a:t>Mitarbeit in ESHA, der europäischen Schulleitungsvereinigung</a:t>
            </a:r>
          </a:p>
        </p:txBody>
      </p:sp>
      <p:pic>
        <p:nvPicPr>
          <p:cNvPr id="11284" name="Picture 28" descr="Slvlogo 20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549275"/>
            <a:ext cx="283527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1763713" y="4437063"/>
            <a:ext cx="7162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>
                <a:latin typeface="Arial Black" pitchFamily="34" charset="0"/>
              </a:rPr>
              <a:t>Durchführung von hoch qualifizierten Veranstaltungen mit </a:t>
            </a:r>
          </a:p>
          <a:p>
            <a:r>
              <a:rPr lang="de-DE" sz="1600">
                <a:latin typeface="Arial Black" pitchFamily="34" charset="0"/>
              </a:rPr>
              <a:t>renommierten Referentinnen und Referenten</a:t>
            </a:r>
          </a:p>
        </p:txBody>
      </p:sp>
    </p:spTree>
  </p:cSld>
  <p:clrMapOvr>
    <a:masterClrMapping/>
  </p:clrMapOvr>
  <p:transition spd="slow" advClick="0" advTm="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18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18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59" presetID="18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  <p:bldP spid="12292" grpId="0" autoUpdateAnimBg="0"/>
      <p:bldP spid="12294" grpId="0" autoUpdateAnimBg="0"/>
      <p:bldP spid="12311" grpId="0" animBg="1"/>
      <p:bldP spid="12312" grpId="0" autoUpdateAnimBg="0"/>
      <p:bldP spid="12314" grpId="0"/>
      <p:bldP spid="1231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752600" y="4119563"/>
            <a:ext cx="6705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600" u="sng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Sichtwechsel:</a:t>
            </a:r>
            <a:r>
              <a:rPr lang="de-DE" sz="1600" dirty="0">
                <a:latin typeface="Arial Black" pitchFamily="34" charset="0"/>
              </a:rPr>
              <a:t> Leitungszeit statt Ermäßigungsstunden! Wegfall der Unterrichtsverpflichtung für Schulleiter/innen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763713" y="3357563"/>
            <a:ext cx="7315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>
                <a:latin typeface="Arial Black" pitchFamily="34" charset="0"/>
              </a:rPr>
              <a:t>einheitliche Amtsbezeichnung für alle Schulleiterinnen und</a:t>
            </a:r>
          </a:p>
          <a:p>
            <a:r>
              <a:rPr lang="de-DE" sz="1600">
                <a:latin typeface="Arial Black" pitchFamily="34" charset="0"/>
              </a:rPr>
              <a:t>Schulleiter (Rektorin/Rektor) kleiner bis mittlerer Schulen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752600" y="5567363"/>
            <a:ext cx="7162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>
                <a:latin typeface="Arial Black" pitchFamily="34" charset="0"/>
              </a:rPr>
              <a:t>SLV NRW-Vertreter aller Schulformen in den Schulentwicklungskonferenzen im MSW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770063" y="2133600"/>
            <a:ext cx="7086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Arial Black" pitchFamily="34" charset="0"/>
              </a:rPr>
              <a:t>erfolgreiche Einflussnahme auf das neue Schulgesetz 2005 und 2006</a:t>
            </a:r>
          </a:p>
        </p:txBody>
      </p:sp>
      <p:pic>
        <p:nvPicPr>
          <p:cNvPr id="11272" name="Picture 8" descr="stern-wk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688" y="1779588"/>
            <a:ext cx="10572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klötzch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2133600"/>
            <a:ext cx="3048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 Box 21"/>
          <p:cNvSpPr txBox="1">
            <a:spLocks noChangeArrowheads="1"/>
          </p:cNvSpPr>
          <p:nvPr/>
        </p:nvSpPr>
        <p:spPr bwMode="auto">
          <a:xfrm>
            <a:off x="0" y="533400"/>
            <a:ext cx="3081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de-DE" sz="1600">
                <a:solidFill>
                  <a:srgbClr val="FF6600"/>
                </a:solidFill>
                <a:latin typeface="Arial Black" pitchFamily="34" charset="0"/>
              </a:rPr>
              <a:t>Schulleitungsvereinigung</a:t>
            </a:r>
          </a:p>
        </p:txBody>
      </p:sp>
      <p:sp>
        <p:nvSpPr>
          <p:cNvPr id="12297" name="Text Box 22"/>
          <p:cNvSpPr txBox="1">
            <a:spLocks noChangeArrowheads="1"/>
          </p:cNvSpPr>
          <p:nvPr/>
        </p:nvSpPr>
        <p:spPr bwMode="auto">
          <a:xfrm>
            <a:off x="0" y="762000"/>
            <a:ext cx="3124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de-DE" sz="1600">
                <a:solidFill>
                  <a:srgbClr val="FF6600"/>
                </a:solidFill>
                <a:latin typeface="Arial Black" pitchFamily="34" charset="0"/>
              </a:rPr>
              <a:t>Nordrhein-Westfalen e.V.</a:t>
            </a:r>
            <a:endParaRPr lang="de-DE" sz="1600">
              <a:solidFill>
                <a:srgbClr val="FF6600"/>
              </a:solidFill>
              <a:latin typeface="Times New Roman" pitchFamily="18" charset="0"/>
            </a:endParaRPr>
          </a:p>
        </p:txBody>
      </p:sp>
      <p:sp>
        <p:nvSpPr>
          <p:cNvPr id="11287" name="Oval 23"/>
          <p:cNvSpPr>
            <a:spLocks noChangeArrowheads="1"/>
          </p:cNvSpPr>
          <p:nvPr/>
        </p:nvSpPr>
        <p:spPr bwMode="auto">
          <a:xfrm>
            <a:off x="8686800" y="6400800"/>
            <a:ext cx="2286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1828800" y="14478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>
                <a:solidFill>
                  <a:srgbClr val="FF6600"/>
                </a:solidFill>
                <a:latin typeface="Arial Black" pitchFamily="34" charset="0"/>
              </a:rPr>
              <a:t>Resultate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1763713" y="4805363"/>
            <a:ext cx="7162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>
                <a:latin typeface="Arial Black" pitchFamily="34" charset="0"/>
              </a:rPr>
              <a:t>erhöhte Akzeptanz von Schulleitung als eigenständigem Beruf,</a:t>
            </a:r>
          </a:p>
          <a:p>
            <a:r>
              <a:rPr lang="de-DE" sz="1600">
                <a:latin typeface="Arial Black" pitchFamily="34" charset="0"/>
              </a:rPr>
              <a:t>besonders im Modellversuch »Selbstständige Schule«</a:t>
            </a:r>
          </a:p>
        </p:txBody>
      </p:sp>
      <p:pic>
        <p:nvPicPr>
          <p:cNvPr id="12301" name="Picture 26" descr="Slvlogo 20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549275"/>
            <a:ext cx="283527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1781175" y="2773363"/>
            <a:ext cx="6096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>
                <a:latin typeface="Arial Black" pitchFamily="34" charset="0"/>
              </a:rPr>
              <a:t>stetiger Kontakt zu verschiedenen Stellen des </a:t>
            </a:r>
          </a:p>
          <a:p>
            <a:r>
              <a:rPr lang="de-DE" sz="1600">
                <a:latin typeface="Arial Black" pitchFamily="34" charset="0"/>
              </a:rPr>
              <a:t>Ministeriums für Schule und Weiterbildung (MSW)</a:t>
            </a:r>
          </a:p>
        </p:txBody>
      </p:sp>
      <p:pic>
        <p:nvPicPr>
          <p:cNvPr id="11292" name="Picture 28" descr="stern-wk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688" y="2570163"/>
            <a:ext cx="10572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3" name="Picture 29" descr="klötzch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2924175"/>
            <a:ext cx="3048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4" name="Picture 30" descr="stern-wk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140075"/>
            <a:ext cx="10572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5" name="Picture 31" descr="klötzch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3500438"/>
            <a:ext cx="3048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6" name="Picture 32" descr="stern-wk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688" y="3867150"/>
            <a:ext cx="10572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7" name="Picture 33" descr="klötzch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4221163"/>
            <a:ext cx="3048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8" name="Picture 34" descr="stern-wk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688" y="4587875"/>
            <a:ext cx="10572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9" name="Picture 35" descr="klötzch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4941888"/>
            <a:ext cx="3048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0" name="Picture 36" descr="stern-wk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688" y="5307013"/>
            <a:ext cx="10572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1" name="Picture 37" descr="klötzch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5661025"/>
            <a:ext cx="3048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8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1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9" presetID="18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10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8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10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73" presetID="18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5" dur="10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82" presetID="4" presetClass="entr" presetSubtype="16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autoUpdateAnimBg="0"/>
      <p:bldP spid="11269" grpId="0" autoUpdateAnimBg="0"/>
      <p:bldP spid="11270" grpId="0" autoUpdateAnimBg="0"/>
      <p:bldP spid="11287" grpId="0" animBg="1"/>
      <p:bldP spid="11288" grpId="0" autoUpdateAnimBg="0"/>
      <p:bldP spid="11289" grpId="0" autoUpdateAnimBg="0"/>
      <p:bldP spid="1129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2268538" y="4076700"/>
          <a:ext cx="194310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2181225" imgH="1638300" progId="CorelDraw.Graphic.8">
                  <p:embed/>
                </p:oleObj>
              </mc:Choice>
              <mc:Fallback>
                <p:oleObj name="CorelDRAW" r:id="rId3" imgW="2181225" imgH="1638300" progId="CorelDraw.Graphic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076700"/>
                        <a:ext cx="1943100" cy="146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187450" y="2514600"/>
            <a:ext cx="350520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300">
                <a:solidFill>
                  <a:srgbClr val="FF6600"/>
                </a:solidFill>
                <a:latin typeface="Arial Black" pitchFamily="34" charset="0"/>
              </a:rPr>
              <a:t>Welt-Konvent</a:t>
            </a:r>
            <a:r>
              <a:rPr lang="de-DE" sz="1600">
                <a:latin typeface="Arial Black" pitchFamily="34" charset="0"/>
              </a:rPr>
              <a:t> </a:t>
            </a:r>
            <a:r>
              <a:rPr lang="de-DE" sz="1200">
                <a:latin typeface="Arial Black" pitchFamily="34" charset="0"/>
              </a:rPr>
              <a:t>der </a:t>
            </a:r>
          </a:p>
          <a:p>
            <a:r>
              <a:rPr lang="de-DE" sz="1200">
                <a:latin typeface="Arial Black" pitchFamily="34" charset="0"/>
              </a:rPr>
              <a:t>Internationalen </a:t>
            </a:r>
          </a:p>
          <a:p>
            <a:r>
              <a:rPr lang="de-DE" sz="1200">
                <a:latin typeface="Arial Black" pitchFamily="34" charset="0"/>
              </a:rPr>
              <a:t>Schulleitungsvereinigung ICP</a:t>
            </a:r>
          </a:p>
          <a:p>
            <a:r>
              <a:rPr lang="de-DE" sz="1200">
                <a:latin typeface="Arial Black" pitchFamily="34" charset="0"/>
              </a:rPr>
              <a:t>in Zusammenarbeit mit der </a:t>
            </a:r>
          </a:p>
          <a:p>
            <a:r>
              <a:rPr lang="de-DE" sz="1200">
                <a:latin typeface="Arial Black" pitchFamily="34" charset="0"/>
              </a:rPr>
              <a:t>SLV NRW und Partnership International</a:t>
            </a:r>
          </a:p>
          <a:p>
            <a:r>
              <a:rPr lang="de-DE" sz="1200">
                <a:latin typeface="Arial Black" pitchFamily="34" charset="0"/>
              </a:rPr>
              <a:t>Sonntag, 21.3 - Freitag, 26.3. 2004</a:t>
            </a:r>
          </a:p>
          <a:p>
            <a:r>
              <a:rPr lang="de-DE" sz="1200">
                <a:latin typeface="Arial Black" pitchFamily="34" charset="0"/>
              </a:rPr>
              <a:t>in Köln und Düsseldorf</a:t>
            </a:r>
          </a:p>
        </p:txBody>
      </p:sp>
      <p:pic>
        <p:nvPicPr>
          <p:cNvPr id="16390" name="Picture 6" descr="stern-wk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450" y="1851025"/>
            <a:ext cx="10572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klötzch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2205038"/>
            <a:ext cx="3048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787900" y="3644900"/>
            <a:ext cx="4114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>
                <a:solidFill>
                  <a:srgbClr val="FF6600"/>
                </a:solidFill>
                <a:latin typeface="Arial Black" pitchFamily="34" charset="0"/>
              </a:rPr>
              <a:t>Thema des Council Meetings:</a:t>
            </a:r>
            <a:r>
              <a:rPr lang="de-DE" sz="1200">
                <a:latin typeface="Arial Black" pitchFamily="34" charset="0"/>
              </a:rPr>
              <a:t> </a:t>
            </a:r>
          </a:p>
          <a:p>
            <a:r>
              <a:rPr lang="de-DE" sz="1200">
                <a:latin typeface="Arial Black" pitchFamily="34" charset="0"/>
              </a:rPr>
              <a:t>Equitable Distribution of Educational Funding</a:t>
            </a:r>
          </a:p>
          <a:p>
            <a:r>
              <a:rPr lang="de-DE" sz="1200">
                <a:latin typeface="Arial Black" pitchFamily="34" charset="0"/>
              </a:rPr>
              <a:t>Hier wurde erarbeitet, wie in den einzelnen Mitgliedsländern Mittel für Erziehung aufgebracht und verteilt werden. </a:t>
            </a:r>
          </a:p>
          <a:p>
            <a:r>
              <a:rPr lang="de-DE" sz="1200">
                <a:latin typeface="Arial Black" pitchFamily="34" charset="0"/>
              </a:rPr>
              <a:t>Werden diese Mittel an die einzelnen Empfänger gerecht verteilt? </a:t>
            </a:r>
          </a:p>
          <a:p>
            <a:r>
              <a:rPr lang="de-DE" sz="1200">
                <a:latin typeface="Arial Black" pitchFamily="34" charset="0"/>
              </a:rPr>
              <a:t>Woher stammen diese Mittel? Wer teilt zu? </a:t>
            </a:r>
          </a:p>
          <a:p>
            <a:r>
              <a:rPr lang="de-DE" sz="1200">
                <a:latin typeface="Arial Black" pitchFamily="34" charset="0"/>
              </a:rPr>
              <a:t>Erreichen sie die richtigen »Empfänger«? </a:t>
            </a:r>
          </a:p>
          <a:p>
            <a:r>
              <a:rPr lang="de-DE" sz="1200">
                <a:latin typeface="Arial Black" pitchFamily="34" charset="0"/>
              </a:rPr>
              <a:t>Wie steht es mit »early childhood funding«?</a:t>
            </a:r>
          </a:p>
        </p:txBody>
      </p:sp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1258888" y="4076700"/>
          <a:ext cx="904875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914400" imgH="914400" progId="CorelDraw.Graphic.8">
                  <p:embed/>
                </p:oleObj>
              </mc:Choice>
              <mc:Fallback>
                <p:oleObj name="CorelDRAW" r:id="rId7" imgW="914400" imgH="914400" progId="CorelDraw.Graphic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076700"/>
                        <a:ext cx="904875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187450" y="213360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chemeClr val="accent2"/>
                </a:solidFill>
              </a:rPr>
              <a:t>und das Ereignis 2004:</a:t>
            </a:r>
          </a:p>
        </p:txBody>
      </p:sp>
      <p:sp>
        <p:nvSpPr>
          <p:cNvPr id="13321" name="Text Box 12"/>
          <p:cNvSpPr txBox="1">
            <a:spLocks noChangeArrowheads="1"/>
          </p:cNvSpPr>
          <p:nvPr/>
        </p:nvSpPr>
        <p:spPr bwMode="auto">
          <a:xfrm>
            <a:off x="0" y="533400"/>
            <a:ext cx="3081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de-DE" sz="1600">
                <a:solidFill>
                  <a:srgbClr val="FF6600"/>
                </a:solidFill>
                <a:latin typeface="Arial Black" pitchFamily="34" charset="0"/>
              </a:rPr>
              <a:t>Schulleitungsvereinigung</a:t>
            </a:r>
          </a:p>
        </p:txBody>
      </p:sp>
      <p:sp>
        <p:nvSpPr>
          <p:cNvPr id="13322" name="Text Box 13"/>
          <p:cNvSpPr txBox="1">
            <a:spLocks noChangeArrowheads="1"/>
          </p:cNvSpPr>
          <p:nvPr/>
        </p:nvSpPr>
        <p:spPr bwMode="auto">
          <a:xfrm>
            <a:off x="0" y="762000"/>
            <a:ext cx="3124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de-DE" sz="1600">
                <a:solidFill>
                  <a:srgbClr val="FF6600"/>
                </a:solidFill>
                <a:latin typeface="Arial Black" pitchFamily="34" charset="0"/>
              </a:rPr>
              <a:t>Nordrhein-Westfalen e.V.</a:t>
            </a:r>
            <a:endParaRPr lang="de-DE" sz="1600">
              <a:solidFill>
                <a:srgbClr val="FF6600"/>
              </a:solidFill>
              <a:latin typeface="Times New Roman" pitchFamily="18" charset="0"/>
            </a:endParaRP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1828800" y="14478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>
                <a:solidFill>
                  <a:srgbClr val="FF6600"/>
                </a:solidFill>
                <a:latin typeface="Arial Black" pitchFamily="34" charset="0"/>
              </a:rPr>
              <a:t>Resultate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4787900" y="2133600"/>
            <a:ext cx="3455988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chemeClr val="accent2"/>
                </a:solidFill>
              </a:rPr>
              <a:t>Ausrichter: SLV NRW </a:t>
            </a:r>
          </a:p>
          <a:p>
            <a:pPr>
              <a:spcBef>
                <a:spcPct val="50000"/>
              </a:spcBef>
            </a:pPr>
            <a:r>
              <a:rPr lang="de-DE" sz="1400" b="1">
                <a:solidFill>
                  <a:schemeClr val="accent2"/>
                </a:solidFill>
              </a:rPr>
              <a:t>in Zusammenarbeit </a:t>
            </a:r>
            <a:br>
              <a:rPr lang="de-DE" sz="1400" b="1">
                <a:solidFill>
                  <a:schemeClr val="accent2"/>
                </a:solidFill>
              </a:rPr>
            </a:br>
            <a:r>
              <a:rPr lang="de-DE" sz="1400" b="1">
                <a:solidFill>
                  <a:schemeClr val="accent2"/>
                </a:solidFill>
              </a:rPr>
              <a:t>mit Partnership International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4787900" y="3141663"/>
            <a:ext cx="41767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bisher größtes Council Meeting mit</a:t>
            </a:r>
            <a:br>
              <a:rPr lang="de-DE" sz="1600"/>
            </a:br>
            <a:r>
              <a:rPr lang="de-DE" sz="1600"/>
              <a:t>rund 85 Teilnehmern aus allen Kontinenten</a:t>
            </a:r>
          </a:p>
        </p:txBody>
      </p:sp>
      <p:sp>
        <p:nvSpPr>
          <p:cNvPr id="16403" name="Oval 19"/>
          <p:cNvSpPr>
            <a:spLocks noChangeArrowheads="1"/>
          </p:cNvSpPr>
          <p:nvPr/>
        </p:nvSpPr>
        <p:spPr bwMode="auto">
          <a:xfrm>
            <a:off x="8686800" y="5029200"/>
            <a:ext cx="2286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1187450" y="5805488"/>
            <a:ext cx="6781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>
                <a:solidFill>
                  <a:srgbClr val="FF6600"/>
                </a:solidFill>
                <a:latin typeface="Arial Black" pitchFamily="34" charset="0"/>
              </a:rPr>
              <a:t>... und jetzt sollten auch Sie Mitglied werden, denn nur wer viele Mitglieder hat, kann sich auch Gehör verschaffen ...</a:t>
            </a:r>
          </a:p>
        </p:txBody>
      </p:sp>
      <p:pic>
        <p:nvPicPr>
          <p:cNvPr id="16405" name="Picture 21" descr="stern-wk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050" y="5527675"/>
            <a:ext cx="10572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6" name="Picture 22" descr="klötzch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250" y="5881688"/>
            <a:ext cx="3048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Picture 23" descr="Slvlogo 20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888" y="549275"/>
            <a:ext cx="283527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75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925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3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3925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425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6925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25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75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6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76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1100"/>
                            </p:stCondLst>
                            <p:childTnLst>
                              <p:par>
                                <p:cTn id="4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16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26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utoUpdateAnimBg="0"/>
      <p:bldP spid="16392" grpId="0" autoUpdateAnimBg="0"/>
      <p:bldP spid="16395" grpId="0" autoUpdateAnimBg="0"/>
      <p:bldP spid="16399" grpId="0" autoUpdateAnimBg="0"/>
      <p:bldP spid="16401" grpId="0" autoUpdateAnimBg="0"/>
      <p:bldP spid="16402" grpId="0"/>
      <p:bldP spid="16403" grpId="0" animBg="1"/>
      <p:bldP spid="1640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72" name="Picture 36" descr="stern-wk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975"/>
            <a:ext cx="10572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533400"/>
            <a:ext cx="3081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de-DE" sz="1600">
                <a:solidFill>
                  <a:srgbClr val="FF6600"/>
                </a:solidFill>
                <a:latin typeface="Arial Black" pitchFamily="34" charset="0"/>
              </a:rPr>
              <a:t>Schulleitungsvereinigung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762000"/>
            <a:ext cx="3124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de-DE" sz="1600">
                <a:solidFill>
                  <a:srgbClr val="FF6600"/>
                </a:solidFill>
                <a:latin typeface="Arial Black" pitchFamily="34" charset="0"/>
              </a:rPr>
              <a:t>Nordrhein-Westfalen e.V.</a:t>
            </a:r>
            <a:endParaRPr lang="de-DE" sz="1600">
              <a:solidFill>
                <a:srgbClr val="FF6600"/>
              </a:solidFill>
              <a:latin typeface="Times New Roman" pitchFamily="18" charset="0"/>
            </a:endParaRPr>
          </a:p>
        </p:txBody>
      </p:sp>
      <p:sp>
        <p:nvSpPr>
          <p:cNvPr id="14357" name="Oval 21"/>
          <p:cNvSpPr>
            <a:spLocks noChangeArrowheads="1"/>
          </p:cNvSpPr>
          <p:nvPr/>
        </p:nvSpPr>
        <p:spPr bwMode="auto">
          <a:xfrm>
            <a:off x="3276600" y="115888"/>
            <a:ext cx="2286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14362" name="Picture 26" descr="klötzch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900" y="3135313"/>
            <a:ext cx="3048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079500" y="1601788"/>
            <a:ext cx="3563938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300">
                <a:solidFill>
                  <a:srgbClr val="FF6600"/>
                </a:solidFill>
                <a:latin typeface="Arial Black" pitchFamily="34" charset="0"/>
              </a:rPr>
              <a:t>Heute</a:t>
            </a:r>
            <a:r>
              <a:rPr lang="de-DE" sz="1600">
                <a:latin typeface="Arial Black" pitchFamily="34" charset="0"/>
              </a:rPr>
              <a:t> </a:t>
            </a:r>
            <a:br>
              <a:rPr lang="de-DE" sz="1600">
                <a:latin typeface="Arial Black" pitchFamily="34" charset="0"/>
              </a:rPr>
            </a:br>
            <a:r>
              <a:rPr lang="de-DE" sz="1400">
                <a:latin typeface="Arial Black" pitchFamily="34" charset="0"/>
              </a:rPr>
              <a:t>12. Mai 2012</a:t>
            </a:r>
          </a:p>
          <a:p>
            <a:r>
              <a:rPr lang="de-DE" sz="1400">
                <a:latin typeface="Arial Black" pitchFamily="34" charset="0"/>
              </a:rPr>
              <a:t>Dortmund </a:t>
            </a:r>
          </a:p>
          <a:p>
            <a:r>
              <a:rPr lang="de-DE" sz="1400">
                <a:latin typeface="Arial Black" pitchFamily="34" charset="0"/>
              </a:rPr>
              <a:t>Zeit: 9.30 – 16.00 Uhr </a:t>
            </a:r>
            <a:endParaRPr lang="de-DE" sz="1400">
              <a:solidFill>
                <a:srgbClr val="FF6600"/>
              </a:solidFill>
              <a:latin typeface="Arial Black" pitchFamily="34" charset="0"/>
            </a:endParaRPr>
          </a:p>
        </p:txBody>
      </p:sp>
      <p:pic>
        <p:nvPicPr>
          <p:cNvPr id="14343" name="Picture 7" descr="klötzch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738" y="1574800"/>
            <a:ext cx="3048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42" descr="Slvlogo 20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549275"/>
            <a:ext cx="283527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1069975" y="2773363"/>
            <a:ext cx="5483225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300" dirty="0">
                <a:solidFill>
                  <a:srgbClr val="FF6600"/>
                </a:solidFill>
                <a:latin typeface="Arial Black" pitchFamily="34" charset="0"/>
              </a:rPr>
              <a:t>Frühjahrstagung SLV NRW</a:t>
            </a:r>
          </a:p>
          <a:p>
            <a:pPr>
              <a:defRPr/>
            </a:pPr>
            <a:r>
              <a:rPr lang="de-DE" sz="1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5. </a:t>
            </a:r>
            <a:r>
              <a:rPr lang="de-DE" sz="1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DAPF</a:t>
            </a:r>
            <a:r>
              <a:rPr lang="de-DE" sz="1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-Fortbildungskongress: </a:t>
            </a:r>
            <a:r>
              <a:rPr lang="de-DE" sz="2300" dirty="0">
                <a:solidFill>
                  <a:srgbClr val="FF6600"/>
                </a:solidFill>
                <a:latin typeface="Arial Black" pitchFamily="34" charset="0"/>
              </a:rPr>
              <a:t>Handwerkszeug für Schulleitung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044825" y="3997325"/>
            <a:ext cx="4935538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800" b="1" dirty="0">
                <a:latin typeface="Arial Black" pitchFamily="34" charset="0"/>
              </a:rPr>
              <a:t>mit einer Rede von </a:t>
            </a:r>
            <a:br>
              <a:rPr lang="de-DE" sz="1800" b="1" dirty="0">
                <a:latin typeface="Arial Black" pitchFamily="34" charset="0"/>
              </a:rPr>
            </a:br>
            <a:r>
              <a:rPr lang="de-DE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Sylvia Löhrmann, </a:t>
            </a:r>
          </a:p>
          <a:p>
            <a:pPr>
              <a:defRPr/>
            </a:pPr>
            <a:r>
              <a:rPr lang="de-DE" sz="1400" dirty="0">
                <a:latin typeface="Arial Black" pitchFamily="34" charset="0"/>
              </a:rPr>
              <a:t>Ministerin für Schule und Weiterbildung NRW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068638" y="5089525"/>
            <a:ext cx="6059487" cy="1724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1" dirty="0">
                <a:latin typeface="Arial Black" pitchFamily="34" charset="0"/>
              </a:rPr>
              <a:t>und einem Vortrag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»Führung und Moral«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latin typeface="Arial Black" pitchFamily="34" charset="0"/>
              </a:rPr>
              <a:t>von</a:t>
            </a:r>
            <a:r>
              <a:rPr lang="de-DE" sz="2800" b="1" dirty="0">
                <a:latin typeface="Arial Black" pitchFamily="34" charset="0"/>
              </a:rPr>
              <a:t> </a:t>
            </a:r>
            <a:r>
              <a:rPr lang="de-DE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Dirk</a:t>
            </a:r>
            <a:r>
              <a:rPr lang="de-DE" sz="2800" dirty="0">
                <a:latin typeface="Arial Black" pitchFamily="34" charset="0"/>
              </a:rPr>
              <a:t> </a:t>
            </a:r>
            <a:r>
              <a:rPr lang="de-DE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Rossmann,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atin typeface="Arial Black" pitchFamily="34" charset="0"/>
              </a:rPr>
              <a:t>Gründer und geschäftsführender Gesellschafter der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atin typeface="Arial Black" pitchFamily="34" charset="0"/>
              </a:rPr>
              <a:t>Rossmann-Drogeriemärkte</a:t>
            </a:r>
          </a:p>
        </p:txBody>
      </p:sp>
      <p:sp>
        <p:nvSpPr>
          <p:cNvPr id="7" name="Rechteck 6"/>
          <p:cNvSpPr>
            <a:spLocks noChangeArrowheads="1"/>
          </p:cNvSpPr>
          <p:nvPr/>
        </p:nvSpPr>
        <p:spPr bwMode="auto">
          <a:xfrm>
            <a:off x="187325" y="4767263"/>
            <a:ext cx="2801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FF6600"/>
                </a:solidFill>
                <a:latin typeface="Arial Black" pitchFamily="34" charset="0"/>
              </a:rPr>
              <a:t>unter anderem </a:t>
            </a:r>
            <a:endParaRPr lang="de-DE"/>
          </a:p>
        </p:txBody>
      </p:sp>
      <p:pic>
        <p:nvPicPr>
          <p:cNvPr id="19" name="Picture 26" descr="klötzch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5124450"/>
            <a:ext cx="3048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 descr="klötzch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056063"/>
            <a:ext cx="3048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6" descr="stern-wk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2693988"/>
            <a:ext cx="10572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75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75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7" grpId="0" animBg="1" autoUpdateAnimBg="0"/>
      <p:bldP spid="14341" grpId="0" autoUpdateAnimBg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tern-b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0"/>
            <a:ext cx="2773363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klotz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5486400"/>
            <a:ext cx="11080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klotz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41910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klotz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3048000"/>
            <a:ext cx="72707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klotz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2133600"/>
            <a:ext cx="5588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klotz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1447800"/>
            <a:ext cx="4349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0" y="533400"/>
            <a:ext cx="3081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de-DE" sz="1600">
                <a:solidFill>
                  <a:srgbClr val="FF6600"/>
                </a:solidFill>
                <a:latin typeface="Arial Black" pitchFamily="34" charset="0"/>
              </a:rPr>
              <a:t>Schulleitungsvereinigung</a:t>
            </a: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0" y="762000"/>
            <a:ext cx="3124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de-DE" sz="1600">
                <a:solidFill>
                  <a:srgbClr val="FF6600"/>
                </a:solidFill>
                <a:latin typeface="Arial Black" pitchFamily="34" charset="0"/>
              </a:rPr>
              <a:t>Nordrhein-Westfalen e.V.</a:t>
            </a:r>
            <a:endParaRPr lang="de-DE" sz="1600">
              <a:solidFill>
                <a:srgbClr val="FF6600"/>
              </a:solidFill>
              <a:latin typeface="Times New Roman" pitchFamily="18" charset="0"/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715000" y="5943600"/>
            <a:ext cx="3124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4200">
                <a:solidFill>
                  <a:srgbClr val="FF6600"/>
                </a:solidFill>
                <a:latin typeface="Arial Black" pitchFamily="34" charset="0"/>
              </a:rPr>
              <a:t>Vorschau</a:t>
            </a:r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8686800" y="5029200"/>
            <a:ext cx="2286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15372" name="Picture 13" descr="Slvlogo 20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888" y="549275"/>
            <a:ext cx="283527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 autoUpdateAnimBg="0"/>
      <p:bldP spid="133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tern-b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0"/>
            <a:ext cx="2773363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klotz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5486400"/>
            <a:ext cx="11080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klotz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41910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klotz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3048000"/>
            <a:ext cx="72707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klotz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2133600"/>
            <a:ext cx="5588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 descr="klotz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1447800"/>
            <a:ext cx="4349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0" y="533400"/>
            <a:ext cx="3081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de-DE" sz="1600">
                <a:solidFill>
                  <a:srgbClr val="FF6600"/>
                </a:solidFill>
                <a:latin typeface="Arial Black" pitchFamily="34" charset="0"/>
              </a:rPr>
              <a:t>Schulleitungsvereinigung</a:t>
            </a:r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0" y="762000"/>
            <a:ext cx="3124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de-DE" sz="1600">
                <a:solidFill>
                  <a:srgbClr val="FF6600"/>
                </a:solidFill>
                <a:latin typeface="Arial Black" pitchFamily="34" charset="0"/>
              </a:rPr>
              <a:t>Nordrhein-Westfalen e.V.</a:t>
            </a:r>
            <a:endParaRPr lang="de-DE" sz="1600">
              <a:solidFill>
                <a:srgbClr val="FF6600"/>
              </a:solidFill>
              <a:latin typeface="Times New Roman" pitchFamily="18" charset="0"/>
            </a:endParaRPr>
          </a:p>
        </p:txBody>
      </p:sp>
      <p:sp>
        <p:nvSpPr>
          <p:cNvPr id="35852" name="Oval 12"/>
          <p:cNvSpPr>
            <a:spLocks noChangeArrowheads="1"/>
          </p:cNvSpPr>
          <p:nvPr/>
        </p:nvSpPr>
        <p:spPr bwMode="auto">
          <a:xfrm>
            <a:off x="8686800" y="5029200"/>
            <a:ext cx="2286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4959350" y="4516438"/>
            <a:ext cx="39608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300">
                <a:solidFill>
                  <a:srgbClr val="FF6600"/>
                </a:solidFill>
                <a:latin typeface="Arial Black" pitchFamily="34" charset="0"/>
              </a:rPr>
              <a:t>Einfluss von Schulleitungshandeln auf Schülerleistungen</a:t>
            </a:r>
          </a:p>
          <a:p>
            <a:r>
              <a:rPr lang="de-DE" sz="1300" b="1"/>
              <a:t>Hierzu gibt es neueste Untersuchungen, deren Auswertung gerade in Arbeit ist. </a:t>
            </a:r>
          </a:p>
          <a:p>
            <a:r>
              <a:rPr lang="de-DE" sz="1300" b="1"/>
              <a:t>Im Winter hoffen wir Ihnen die brandneuen Ergebnisse präsentieren zu können.</a:t>
            </a:r>
          </a:p>
        </p:txBody>
      </p:sp>
      <p:pic>
        <p:nvPicPr>
          <p:cNvPr id="16396" name="Picture 14" descr="Slvlogo 20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888" y="549275"/>
            <a:ext cx="283527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feld 2"/>
          <p:cNvSpPr txBox="1">
            <a:spLocks noChangeArrowheads="1"/>
          </p:cNvSpPr>
          <p:nvPr/>
        </p:nvSpPr>
        <p:spPr bwMode="auto">
          <a:xfrm>
            <a:off x="320675" y="2420938"/>
            <a:ext cx="3575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>
                <a:solidFill>
                  <a:srgbClr val="009999"/>
                </a:solidFill>
                <a:latin typeface="Arial Black" pitchFamily="34" charset="0"/>
              </a:rPr>
              <a:t>Referent:</a:t>
            </a:r>
            <a:r>
              <a:rPr lang="de-DE" sz="1600">
                <a:latin typeface="Arial Black" pitchFamily="34" charset="0"/>
              </a:rPr>
              <a:t> Prof. Huber </a:t>
            </a:r>
          </a:p>
          <a:p>
            <a:r>
              <a:rPr lang="de-DE" sz="1600">
                <a:solidFill>
                  <a:srgbClr val="009999"/>
                </a:solidFill>
                <a:latin typeface="Arial Black" pitchFamily="34" charset="0"/>
              </a:rPr>
              <a:t>Ort:         </a:t>
            </a:r>
            <a:r>
              <a:rPr lang="de-DE" sz="1600">
                <a:latin typeface="Arial Black" pitchFamily="34" charset="0"/>
              </a:rPr>
              <a:t>Witten</a:t>
            </a:r>
          </a:p>
          <a:p>
            <a:r>
              <a:rPr lang="de-DE" sz="1600">
                <a:solidFill>
                  <a:srgbClr val="009999"/>
                </a:solidFill>
                <a:latin typeface="Arial Black" pitchFamily="34" charset="0"/>
              </a:rPr>
              <a:t>Datum:   </a:t>
            </a:r>
            <a:r>
              <a:rPr lang="de-DE" sz="1600">
                <a:latin typeface="Arial Black" pitchFamily="34" charset="0"/>
              </a:rPr>
              <a:t>19. November 2012</a:t>
            </a:r>
          </a:p>
        </p:txBody>
      </p:sp>
      <p:pic>
        <p:nvPicPr>
          <p:cNvPr id="15" name="Picture 36" descr="stern-wk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196975"/>
            <a:ext cx="10572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klötzch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9738" y="1574800"/>
            <a:ext cx="3048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>
            <a:spLocks noChangeArrowheads="1"/>
          </p:cNvSpPr>
          <p:nvPr/>
        </p:nvSpPr>
        <p:spPr bwMode="auto">
          <a:xfrm>
            <a:off x="1058863" y="1549400"/>
            <a:ext cx="41306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6600"/>
                </a:solidFill>
                <a:latin typeface="Arial Black" pitchFamily="34" charset="0"/>
              </a:rPr>
              <a:t>Herbsttagung SLV NRW</a:t>
            </a:r>
          </a:p>
        </p:txBody>
      </p:sp>
      <p:sp>
        <p:nvSpPr>
          <p:cNvPr id="3" name="Rechteck 2"/>
          <p:cNvSpPr>
            <a:spLocks noChangeArrowheads="1"/>
          </p:cNvSpPr>
          <p:nvPr/>
        </p:nvSpPr>
        <p:spPr bwMode="auto">
          <a:xfrm>
            <a:off x="284163" y="2020888"/>
            <a:ext cx="52244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solidFill>
                  <a:srgbClr val="FF6600"/>
                </a:solidFill>
                <a:latin typeface="Arial Black" pitchFamily="34" charset="0"/>
              </a:rPr>
              <a:t>Gesundheit im Schuldienst </a:t>
            </a: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304800" y="3163888"/>
            <a:ext cx="359092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300" b="1"/>
              <a:t>Die wenigstens Schulleiter/innen scheiden regulär nach Erreichung der Altersgrenze aus dem Dienst. </a:t>
            </a:r>
          </a:p>
          <a:p>
            <a:r>
              <a:rPr lang="de-DE" sz="1300" b="1"/>
              <a:t>Mit der stetigen Erweiterung der Aufgaben-fülle und der Verantwortlichkeit </a:t>
            </a:r>
          </a:p>
          <a:p>
            <a:r>
              <a:rPr lang="de-DE" sz="1300" b="1"/>
              <a:t>steigt auch der Stressfaktor,</a:t>
            </a:r>
          </a:p>
          <a:p>
            <a:r>
              <a:rPr lang="de-DE" sz="1300" b="1"/>
              <a:t>oft auf gefährliche Weise...</a:t>
            </a:r>
          </a:p>
        </p:txBody>
      </p:sp>
    </p:spTree>
  </p:cSld>
  <p:clrMapOvr>
    <a:masterClrMapping/>
  </p:clrMapOvr>
  <p:transition spd="slow" advClick="0" advTm="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301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3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301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2" grpId="0" animBg="1"/>
      <p:bldP spid="35853" grpId="0" autoUpdateAnimBg="0"/>
      <p:bldP spid="14" grpId="0"/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tern-b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0"/>
            <a:ext cx="2773363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klotz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5486400"/>
            <a:ext cx="11080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klotz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41910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klotz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3048000"/>
            <a:ext cx="72707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klotz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2133600"/>
            <a:ext cx="5588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klotz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1447800"/>
            <a:ext cx="4349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0" y="533400"/>
            <a:ext cx="3081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de-DE" sz="1600">
                <a:solidFill>
                  <a:srgbClr val="FF6600"/>
                </a:solidFill>
                <a:latin typeface="Arial Black" pitchFamily="34" charset="0"/>
              </a:rPr>
              <a:t>Schulleitungsvereinigung</a:t>
            </a:r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0" y="762000"/>
            <a:ext cx="3124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de-DE" sz="1600">
                <a:solidFill>
                  <a:srgbClr val="FF6600"/>
                </a:solidFill>
                <a:latin typeface="Arial Black" pitchFamily="34" charset="0"/>
              </a:rPr>
              <a:t>Nordrhein-Westfalen e.V.</a:t>
            </a:r>
            <a:endParaRPr lang="de-DE" sz="1600">
              <a:solidFill>
                <a:srgbClr val="FF6600"/>
              </a:solidFill>
              <a:latin typeface="Times New Roman" pitchFamily="18" charset="0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4109243" y="3998913"/>
            <a:ext cx="412591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5500" dirty="0">
                <a:solidFill>
                  <a:srgbClr val="FF6600"/>
                </a:solidFill>
                <a:latin typeface="Arial Black" pitchFamily="34" charset="0"/>
              </a:rPr>
              <a:t>heute… </a:t>
            </a:r>
          </a:p>
        </p:txBody>
      </p:sp>
      <p:sp>
        <p:nvSpPr>
          <p:cNvPr id="15374" name="Oval 14"/>
          <p:cNvSpPr>
            <a:spLocks noChangeArrowheads="1"/>
          </p:cNvSpPr>
          <p:nvPr/>
        </p:nvSpPr>
        <p:spPr bwMode="auto">
          <a:xfrm>
            <a:off x="838200" y="6172200"/>
            <a:ext cx="2286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468313" y="3068638"/>
            <a:ext cx="35274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5500" dirty="0">
                <a:solidFill>
                  <a:srgbClr val="FF6600"/>
                </a:solidFill>
                <a:latin typeface="Arial Black" pitchFamily="34" charset="0"/>
              </a:rPr>
              <a:t>... und </a:t>
            </a:r>
          </a:p>
        </p:txBody>
      </p:sp>
      <p:pic>
        <p:nvPicPr>
          <p:cNvPr id="17421" name="Picture 16" descr="Slvlogo 20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888" y="549275"/>
            <a:ext cx="283527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8897934"/>
      </p:ext>
    </p:extLst>
  </p:cSld>
  <p:clrMapOvr>
    <a:masterClrMapping/>
  </p:clrMapOvr>
  <p:transition spd="slow" advClick="0" advTm="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 autoUpdateAnimBg="0"/>
      <p:bldP spid="15374" grpId="0" animBg="1"/>
      <p:bldP spid="1537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feld 11">
            <a:extLst>
              <a:ext uri="{FF2B5EF4-FFF2-40B4-BE49-F238E27FC236}">
                <a16:creationId xmlns:a16="http://schemas.microsoft.com/office/drawing/2014/main" id="{02F4736A-C736-57DA-8DA1-F5F25F021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3446463"/>
            <a:ext cx="32654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3200" b="1">
                <a:solidFill>
                  <a:srgbClr val="00378B"/>
                </a:solidFill>
                <a:latin typeface="AkzidenzGrotesk" pitchFamily="2" charset="0"/>
              </a:rPr>
              <a:t>…stellt sich vor</a:t>
            </a:r>
          </a:p>
        </p:txBody>
      </p:sp>
      <p:sp>
        <p:nvSpPr>
          <p:cNvPr id="2051" name="Rechteck 12">
            <a:extLst>
              <a:ext uri="{FF2B5EF4-FFF2-40B4-BE49-F238E27FC236}">
                <a16:creationId xmlns:a16="http://schemas.microsoft.com/office/drawing/2014/main" id="{9EF26178-B9F0-9D23-915E-C6921E3D8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4797425"/>
            <a:ext cx="39322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600" b="1">
                <a:solidFill>
                  <a:srgbClr val="00378B"/>
                </a:solidFill>
                <a:latin typeface="AkzidenzGrotesk" pitchFamily="2" charset="0"/>
              </a:rPr>
              <a:t>Vereinigung der Schulleiter/innen und</a:t>
            </a:r>
          </a:p>
          <a:p>
            <a:pPr eaLnBrk="1" hangingPunct="1"/>
            <a:r>
              <a:rPr lang="de-DE" altLang="de-DE" sz="1600" b="1">
                <a:solidFill>
                  <a:srgbClr val="00378B"/>
                </a:solidFill>
                <a:latin typeface="AkzidenzGrotesk" pitchFamily="2" charset="0"/>
              </a:rPr>
              <a:t>Stellvertreter/innen in Nordrhein-Westfalen</a:t>
            </a:r>
          </a:p>
          <a:p>
            <a:pPr eaLnBrk="1" hangingPunct="1"/>
            <a:r>
              <a:rPr lang="de-DE" altLang="de-DE" sz="1600" b="1">
                <a:solidFill>
                  <a:srgbClr val="00378B"/>
                </a:solidFill>
                <a:latin typeface="AkzidenzGrotesk" pitchFamily="2" charset="0"/>
                <a:hlinkClick r:id="rId3"/>
              </a:rPr>
              <a:t>www.slv-nrw.de</a:t>
            </a:r>
            <a:r>
              <a:rPr lang="de-DE" altLang="de-DE" sz="1600" b="1">
                <a:solidFill>
                  <a:srgbClr val="00378B"/>
                </a:solidFill>
                <a:latin typeface="AkzidenzGrotesk" pitchFamily="2" charset="0"/>
              </a:rPr>
              <a:t> </a:t>
            </a:r>
          </a:p>
        </p:txBody>
      </p:sp>
      <p:sp>
        <p:nvSpPr>
          <p:cNvPr id="2052" name="Rechteck 13">
            <a:extLst>
              <a:ext uri="{FF2B5EF4-FFF2-40B4-BE49-F238E27FC236}">
                <a16:creationId xmlns:a16="http://schemas.microsoft.com/office/drawing/2014/main" id="{30B7275F-EB46-8D76-1A02-0C2FC1455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7413" y="1989138"/>
            <a:ext cx="50863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3200" b="1">
                <a:solidFill>
                  <a:srgbClr val="00378B"/>
                </a:solidFill>
                <a:latin typeface="AkzidenzGrotesk" pitchFamily="2" charset="0"/>
              </a:rPr>
              <a:t>Die Schulleitungsvereinigung</a:t>
            </a:r>
          </a:p>
          <a:p>
            <a:pPr eaLnBrk="1" hangingPunct="1"/>
            <a:r>
              <a:rPr lang="de-DE" altLang="de-DE" sz="3200" b="1">
                <a:solidFill>
                  <a:srgbClr val="00378B"/>
                </a:solidFill>
                <a:latin typeface="AkzidenzGrotesk" pitchFamily="2" charset="0"/>
              </a:rPr>
              <a:t>Nordrhein-Westfalen e.V.</a:t>
            </a:r>
          </a:p>
        </p:txBody>
      </p:sp>
      <p:sp>
        <p:nvSpPr>
          <p:cNvPr id="2053" name="Rechteck 14">
            <a:extLst>
              <a:ext uri="{FF2B5EF4-FFF2-40B4-BE49-F238E27FC236}">
                <a16:creationId xmlns:a16="http://schemas.microsoft.com/office/drawing/2014/main" id="{2F22E59B-5C30-1EB9-4D07-00F7CEE48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7113" y="3389313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2000">
                <a:solidFill>
                  <a:srgbClr val="9CA705"/>
                </a:solidFill>
                <a:latin typeface="AkzidenzGrotesk" pitchFamily="2" charset="0"/>
              </a:rPr>
              <a:t>I</a:t>
            </a:r>
          </a:p>
        </p:txBody>
      </p:sp>
      <p:pic>
        <p:nvPicPr>
          <p:cNvPr id="2054" name="Picture 2">
            <a:extLst>
              <a:ext uri="{FF2B5EF4-FFF2-40B4-BE49-F238E27FC236}">
                <a16:creationId xmlns:a16="http://schemas.microsoft.com/office/drawing/2014/main" id="{7C5F1DD2-8381-4855-DCBC-E89674498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49250"/>
            <a:ext cx="1871663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0D01F5F3.WAV">
            <a:hlinkClick r:id="" action="ppaction://media"/>
            <a:extLst>
              <a:ext uri="{FF2B5EF4-FFF2-40B4-BE49-F238E27FC236}">
                <a16:creationId xmlns:a16="http://schemas.microsoft.com/office/drawing/2014/main" id="{6761A6BB-A41D-47C5-BEBE-0DF99CBD00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8641482"/>
      </p:ext>
    </p:extLst>
  </p:cSld>
  <p:clrMapOvr>
    <a:masterClrMapping/>
  </p:clrMapOvr>
  <p:transition spd="slow" advTm="117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/>
      <p:bldP spid="2052" grpId="0"/>
      <p:bldP spid="20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676400" y="2133600"/>
            <a:ext cx="572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Arial Black" pitchFamily="34" charset="0"/>
              </a:rPr>
              <a:t>vertritt Schulleitungen aller Schulformen in NRW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676400" y="2895600"/>
            <a:ext cx="3814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Arial Black" pitchFamily="34" charset="0"/>
              </a:rPr>
              <a:t>ist parteiunabhängig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676400" y="3352800"/>
            <a:ext cx="6384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Arial Black" pitchFamily="34" charset="0"/>
              </a:rPr>
              <a:t>ist verbands- und gewerkschaftsunabhängig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676400" y="3810000"/>
            <a:ext cx="4229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Arial Black" pitchFamily="34" charset="0"/>
              </a:rPr>
              <a:t>vertritt ca. 1.000 Mitglieder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676400" y="4343400"/>
            <a:ext cx="7162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Arial Black" pitchFamily="34" charset="0"/>
              </a:rPr>
              <a:t>ist Mitglied im Allgemeinen Schulleitungsverband Deutschland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676400" y="4876800"/>
            <a:ext cx="6584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Arial Black" pitchFamily="34" charset="0"/>
              </a:rPr>
              <a:t>setzt sich ein für die Qualitätsverbesserung von Bildung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676400" y="5410200"/>
            <a:ext cx="7016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Arial Black" pitchFamily="34" charset="0"/>
              </a:rPr>
              <a:t>wirkt mit bei der Konzeption von Erlassen und Verfügungen</a:t>
            </a:r>
          </a:p>
        </p:txBody>
      </p:sp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0" y="533400"/>
            <a:ext cx="3081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de-DE" sz="1600">
                <a:solidFill>
                  <a:srgbClr val="FF6600"/>
                </a:solidFill>
                <a:latin typeface="Arial Black" pitchFamily="34" charset="0"/>
              </a:rPr>
              <a:t>Schulleitungsvereinigung</a:t>
            </a:r>
          </a:p>
        </p:txBody>
      </p:sp>
      <p:sp>
        <p:nvSpPr>
          <p:cNvPr id="3082" name="Text Box 18"/>
          <p:cNvSpPr txBox="1">
            <a:spLocks noChangeArrowheads="1"/>
          </p:cNvSpPr>
          <p:nvPr/>
        </p:nvSpPr>
        <p:spPr bwMode="auto">
          <a:xfrm>
            <a:off x="0" y="762000"/>
            <a:ext cx="3124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de-DE" sz="1600">
                <a:solidFill>
                  <a:srgbClr val="FF6600"/>
                </a:solidFill>
                <a:latin typeface="Arial Black" pitchFamily="34" charset="0"/>
              </a:rPr>
              <a:t>Nordrhein-Westfalen e.V.</a:t>
            </a:r>
            <a:endParaRPr lang="de-DE" sz="1600">
              <a:solidFill>
                <a:srgbClr val="FF6600"/>
              </a:solidFill>
              <a:latin typeface="Times New Roman" pitchFamily="18" charset="0"/>
            </a:endParaRPr>
          </a:p>
        </p:txBody>
      </p:sp>
      <p:pic>
        <p:nvPicPr>
          <p:cNvPr id="3092" name="Picture 20" descr="stern-wk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76400"/>
            <a:ext cx="10572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22" descr="klötzch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030413"/>
            <a:ext cx="3048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8" name="Picture 36" descr="stern-wk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465388"/>
            <a:ext cx="10572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9" name="Picture 37" descr="klötzch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819400"/>
            <a:ext cx="3048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0" name="Picture 38" descr="stern-wk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922588"/>
            <a:ext cx="10572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1" name="Picture 39" descr="klötzch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276600"/>
            <a:ext cx="3048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2" name="Picture 40" descr="stern-wk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379788"/>
            <a:ext cx="10572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3" name="Picture 41" descr="klötzch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733800"/>
            <a:ext cx="3048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stern-wk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913188"/>
            <a:ext cx="10572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klötzch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267200"/>
            <a:ext cx="3048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6" name="Picture 44" descr="stern-wk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446588"/>
            <a:ext cx="10572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7" name="Picture 45" descr="klötzch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800600"/>
            <a:ext cx="3048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8" name="Picture 46" descr="stern-wk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979988"/>
            <a:ext cx="10572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9" name="Picture 47" descr="klötzch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5334000"/>
            <a:ext cx="3048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21" name="Oval 4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auto">
          <a:xfrm>
            <a:off x="4343400" y="2438400"/>
            <a:ext cx="19812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3099" name="Picture 51" descr="Slvlogo 20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549275"/>
            <a:ext cx="283527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225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725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1225"/>
                            </p:stCondLst>
                            <p:childTnLst>
                              <p:par>
                                <p:cTn id="2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1725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2225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725"/>
                            </p:stCondLst>
                            <p:childTnLst>
                              <p:par>
                                <p:cTn id="3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6225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6725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225"/>
                            </p:stCondLst>
                            <p:childTnLst>
                              <p:par>
                                <p:cTn id="4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725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1225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4725"/>
                            </p:stCondLst>
                            <p:childTnLst>
                              <p:par>
                                <p:cTn id="6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5225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5725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0225"/>
                            </p:stCondLst>
                            <p:childTnLst>
                              <p:par>
                                <p:cTn id="7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4" dur="5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0725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1225"/>
                            </p:stCondLst>
                            <p:childTnLst>
                              <p:par>
                                <p:cTn id="81" presetID="1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6225"/>
                            </p:stCondLst>
                            <p:childTnLst>
                              <p:par>
                                <p:cTn id="8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6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6725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7225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6" grpId="0" autoUpdateAnimBg="0"/>
      <p:bldP spid="3077" grpId="0" autoUpdateAnimBg="0"/>
      <p:bldP spid="3078" grpId="0" autoUpdateAnimBg="0"/>
      <p:bldP spid="3079" grpId="0" autoUpdateAnimBg="0"/>
      <p:bldP spid="3080" grpId="0" autoUpdateAnimBg="0"/>
      <p:bldP spid="3081" grpId="0" autoUpdateAnimBg="0"/>
      <p:bldP spid="3121" grpId="0" animBg="1"/>
      <p:bldP spid="31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763713" y="2852738"/>
            <a:ext cx="670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Arial Black" pitchFamily="34" charset="0"/>
              </a:rPr>
              <a:t>führt Kongresse zu aktuellen Bildungsfragen durch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763713" y="1989138"/>
            <a:ext cx="5715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Arial Black" pitchFamily="34" charset="0"/>
              </a:rPr>
              <a:t>initiiert und gestaltet Fort- und Weiterbildungen für Schulleitungen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763713" y="3429000"/>
            <a:ext cx="441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Arial Black" pitchFamily="34" charset="0"/>
              </a:rPr>
              <a:t>setzt sich ein, dass Schulleitung als eigenständiger Beruf anerkannt wird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752600" y="4343400"/>
            <a:ext cx="6248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Arial Black" pitchFamily="34" charset="0"/>
              </a:rPr>
              <a:t>ermöglicht effiziente Kommunikation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752600" y="4876800"/>
            <a:ext cx="708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Arial Black" pitchFamily="34" charset="0"/>
              </a:rPr>
              <a:t>kooperiert mit internationalen Schulleitungsorganisationen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752600" y="5410200"/>
            <a:ext cx="5691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Arial Black" pitchFamily="34" charset="0"/>
              </a:rPr>
              <a:t>gibt eine Verbandszeitschrift heraus</a:t>
            </a:r>
          </a:p>
        </p:txBody>
      </p:sp>
      <p:pic>
        <p:nvPicPr>
          <p:cNvPr id="4104" name="Picture 8" descr="stern-wk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749425"/>
            <a:ext cx="10572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klötzch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103438"/>
            <a:ext cx="3048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stern-wk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465388"/>
            <a:ext cx="10572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klötzch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819400"/>
            <a:ext cx="3048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 descr="stern-wk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219450"/>
            <a:ext cx="10572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 descr="klötzch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573463"/>
            <a:ext cx="3048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16" descr="stern-wk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913188"/>
            <a:ext cx="10572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 descr="klötzch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267200"/>
            <a:ext cx="3048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18" descr="stern-wk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446588"/>
            <a:ext cx="10572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9" descr="klötzch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800600"/>
            <a:ext cx="3048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20" descr="stern-wk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979988"/>
            <a:ext cx="10572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21" descr="klötzch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5334000"/>
            <a:ext cx="3048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0" y="533400"/>
            <a:ext cx="3081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de-DE" sz="1600">
                <a:solidFill>
                  <a:srgbClr val="FF6600"/>
                </a:solidFill>
                <a:latin typeface="Arial Black" pitchFamily="34" charset="0"/>
              </a:rPr>
              <a:t>Schulleitungsvereinigung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0" y="762000"/>
            <a:ext cx="3124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de-DE" sz="1600">
                <a:solidFill>
                  <a:srgbClr val="FF6600"/>
                </a:solidFill>
                <a:latin typeface="Arial Black" pitchFamily="34" charset="0"/>
              </a:rPr>
              <a:t>Nordrhein-Westfalen e.V.</a:t>
            </a:r>
            <a:endParaRPr lang="de-DE" sz="1600">
              <a:solidFill>
                <a:srgbClr val="FF6600"/>
              </a:solidFill>
              <a:latin typeface="Times New Roman" pitchFamily="18" charset="0"/>
            </a:endParaRPr>
          </a:p>
        </p:txBody>
      </p:sp>
      <p:sp>
        <p:nvSpPr>
          <p:cNvPr id="4122" name="Oval 26"/>
          <p:cNvSpPr>
            <a:spLocks noChangeArrowheads="1"/>
          </p:cNvSpPr>
          <p:nvPr/>
        </p:nvSpPr>
        <p:spPr bwMode="auto">
          <a:xfrm>
            <a:off x="8686800" y="6400800"/>
            <a:ext cx="2286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4119" name="Picture 27" descr="Slvlogo 20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549275"/>
            <a:ext cx="283527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7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autoUpdateAnimBg="0"/>
      <p:bldP spid="4100" grpId="0" autoUpdateAnimBg="0"/>
      <p:bldP spid="4101" grpId="0" autoUpdateAnimBg="0"/>
      <p:bldP spid="4102" grpId="0" autoUpdateAnimBg="0"/>
      <p:bldP spid="4103" grpId="0" autoUpdateAnimBg="0"/>
      <p:bldP spid="41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ern-b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0"/>
            <a:ext cx="2773363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klotz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5486400"/>
            <a:ext cx="11080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klotz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41910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klotz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3048000"/>
            <a:ext cx="72707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klotz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2133600"/>
            <a:ext cx="5588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klotz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1447800"/>
            <a:ext cx="4349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0" y="533400"/>
            <a:ext cx="3081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de-DE" sz="1600">
                <a:solidFill>
                  <a:srgbClr val="FF6600"/>
                </a:solidFill>
                <a:latin typeface="Arial Black" pitchFamily="34" charset="0"/>
              </a:rPr>
              <a:t>Schulleitungsvereinigung</a:t>
            </a:r>
          </a:p>
        </p:txBody>
      </p: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0" y="762000"/>
            <a:ext cx="3124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de-DE" sz="1600">
                <a:solidFill>
                  <a:srgbClr val="FF6600"/>
                </a:solidFill>
                <a:latin typeface="Arial Black" pitchFamily="34" charset="0"/>
              </a:rPr>
              <a:t>Nordrhein-Westfalen e.V.</a:t>
            </a:r>
            <a:endParaRPr lang="de-DE" sz="1600">
              <a:solidFill>
                <a:srgbClr val="FF6600"/>
              </a:solidFill>
              <a:latin typeface="Times New Roman" pitchFamily="18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667000" y="6096000"/>
            <a:ext cx="647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3600">
                <a:solidFill>
                  <a:srgbClr val="FF6600"/>
                </a:solidFill>
                <a:latin typeface="Arial Black" pitchFamily="34" charset="0"/>
              </a:rPr>
              <a:t>Regionalveranstaltungen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5867400" y="4800600"/>
            <a:ext cx="3276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3700">
                <a:solidFill>
                  <a:srgbClr val="FF6600"/>
                </a:solidFill>
                <a:latin typeface="Arial Black" pitchFamily="34" charset="0"/>
              </a:rPr>
              <a:t>Kongresse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5334000" y="5486400"/>
            <a:ext cx="38100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3700">
                <a:solidFill>
                  <a:srgbClr val="FF6600"/>
                </a:solidFill>
                <a:latin typeface="Arial Black" pitchFamily="34" charset="0"/>
              </a:rPr>
              <a:t>Fortbildungen</a:t>
            </a:r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8763000" y="6553200"/>
            <a:ext cx="2286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5134" name="Picture 16" descr="Slvlogo 20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888" y="549275"/>
            <a:ext cx="283527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autoUpdateAnimBg="0"/>
      <p:bldP spid="5132" grpId="0" autoUpdateAnimBg="0"/>
      <p:bldP spid="5133" grpId="0" autoUpdateAnimBg="0"/>
      <p:bldP spid="51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4284663" y="4727575"/>
            <a:ext cx="863600" cy="863600"/>
          </a:xfrm>
          <a:prstGeom prst="ellipse">
            <a:avLst/>
          </a:prstGeom>
          <a:solidFill>
            <a:srgbClr val="009999"/>
          </a:solidFill>
          <a:ln w="9525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533400"/>
            <a:ext cx="3081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de-DE" sz="1600">
                <a:solidFill>
                  <a:srgbClr val="FF6600"/>
                </a:solidFill>
                <a:latin typeface="Arial Black" pitchFamily="34" charset="0"/>
              </a:rPr>
              <a:t>Schulleitungsvereinigung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762000"/>
            <a:ext cx="3124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de-DE" sz="1600">
                <a:solidFill>
                  <a:srgbClr val="FF6600"/>
                </a:solidFill>
                <a:latin typeface="Arial Black" pitchFamily="34" charset="0"/>
              </a:rPr>
              <a:t>Nordrhein-Westfalen e.V.</a:t>
            </a:r>
            <a:endParaRPr lang="de-DE" sz="1600">
              <a:solidFill>
                <a:srgbClr val="FF6600"/>
              </a:solidFill>
              <a:latin typeface="Times New Roman" pitchFamily="18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33400" y="2286000"/>
            <a:ext cx="815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>
                <a:latin typeface="Arial Black" pitchFamily="34" charset="0"/>
              </a:rPr>
              <a:t>Die Schulleitungsvereinigung SLV NRW wurde1984 gegründet. 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827088" y="2997200"/>
            <a:ext cx="7391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800">
                <a:latin typeface="Arial Black" pitchFamily="34" charset="0"/>
              </a:rPr>
              <a:t>Seit dem wurden rund </a:t>
            </a:r>
            <a:r>
              <a:rPr lang="de-DE">
                <a:solidFill>
                  <a:srgbClr val="FF6600"/>
                </a:solidFill>
                <a:latin typeface="Arial Black" pitchFamily="34" charset="0"/>
              </a:rPr>
              <a:t>150</a:t>
            </a:r>
            <a:r>
              <a:rPr lang="de-DE" sz="1800">
                <a:latin typeface="Arial Black" pitchFamily="34" charset="0"/>
              </a:rPr>
              <a:t> Kongresse, Fortbildungen und Regionalveranstaltungen durchgeführt.</a:t>
            </a:r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95288" y="4868863"/>
            <a:ext cx="8424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100">
                <a:solidFill>
                  <a:schemeClr val="accent2"/>
                </a:solidFill>
                <a:latin typeface="Arial Black" pitchFamily="34" charset="0"/>
              </a:rPr>
              <a:t>2009 feierte die SLV ihr</a:t>
            </a:r>
            <a:r>
              <a:rPr lang="de-DE" sz="2000">
                <a:solidFill>
                  <a:schemeClr val="accent2"/>
                </a:solidFill>
                <a:latin typeface="Arial Black" pitchFamily="34" charset="0"/>
              </a:rPr>
              <a:t>    </a:t>
            </a:r>
            <a:r>
              <a:rPr lang="de-DE" sz="2200">
                <a:solidFill>
                  <a:schemeClr val="accent2"/>
                </a:solidFill>
                <a:latin typeface="Arial Black" pitchFamily="34" charset="0"/>
              </a:rPr>
              <a:t> </a:t>
            </a:r>
            <a:r>
              <a:rPr lang="de-DE" sz="4000">
                <a:solidFill>
                  <a:srgbClr val="FFCC00"/>
                </a:solidFill>
                <a:latin typeface="Arial Black" pitchFamily="34" charset="0"/>
              </a:rPr>
              <a:t>25</a:t>
            </a:r>
            <a:r>
              <a:rPr lang="de-DE" sz="3000">
                <a:solidFill>
                  <a:srgbClr val="FFCC00"/>
                </a:solidFill>
                <a:latin typeface="Arial Black" pitchFamily="34" charset="0"/>
              </a:rPr>
              <a:t>   </a:t>
            </a:r>
            <a:r>
              <a:rPr lang="de-DE" sz="2100">
                <a:solidFill>
                  <a:schemeClr val="accent2"/>
                </a:solidFill>
                <a:latin typeface="Arial Black" pitchFamily="34" charset="0"/>
              </a:rPr>
              <a:t>- Jähriges Jubiläum!</a:t>
            </a:r>
          </a:p>
        </p:txBody>
      </p:sp>
      <p:pic>
        <p:nvPicPr>
          <p:cNvPr id="6156" name="Picture 12" descr="Jubi-Kranz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4510088"/>
            <a:ext cx="14398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3" descr="Slvlogo 20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549275"/>
            <a:ext cx="283527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05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305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405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animBg="1"/>
      <p:bldP spid="6149" grpId="0" autoUpdateAnimBg="0"/>
      <p:bldP spid="6150" grpId="0" autoUpdateAnimBg="0"/>
      <p:bldP spid="6152" grpId="0" animBg="1"/>
      <p:bldP spid="61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152400" y="533400"/>
            <a:ext cx="3081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de-DE" sz="1600">
                <a:solidFill>
                  <a:srgbClr val="FF6600"/>
                </a:solidFill>
                <a:latin typeface="Arial Black" pitchFamily="34" charset="0"/>
              </a:rPr>
              <a:t>Schulleitungsvereinigung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52400" y="762000"/>
            <a:ext cx="3124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de-DE" sz="1600">
                <a:solidFill>
                  <a:srgbClr val="FF6600"/>
                </a:solidFill>
                <a:latin typeface="Arial Black" pitchFamily="34" charset="0"/>
              </a:rPr>
              <a:t>Nordrhein-Westfalen e.V.</a:t>
            </a:r>
            <a:endParaRPr lang="de-DE" sz="1600">
              <a:solidFill>
                <a:srgbClr val="FF6600"/>
              </a:solidFill>
              <a:latin typeface="Times New Roman" pitchFamily="18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676400" y="1295400"/>
            <a:ext cx="3962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de-DE" sz="1600">
                <a:solidFill>
                  <a:schemeClr val="accent2"/>
                </a:solidFill>
                <a:latin typeface="Arial Black" pitchFamily="34" charset="0"/>
              </a:rPr>
              <a:t>Einige unserer Referenten/innen:</a:t>
            </a:r>
            <a:endParaRPr lang="de-DE" sz="16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28600" y="1752600"/>
            <a:ext cx="2819400" cy="3651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de-DE" sz="1600">
                <a:solidFill>
                  <a:srgbClr val="FF6600"/>
                </a:solidFill>
                <a:latin typeface="Arial Black" pitchFamily="34" charset="0"/>
              </a:rPr>
              <a:t>Wissenschaftler/innen:</a:t>
            </a:r>
            <a:endParaRPr lang="de-DE" sz="1600">
              <a:solidFill>
                <a:srgbClr val="FF6600"/>
              </a:solidFill>
              <a:latin typeface="Times New Roman" pitchFamily="18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28600" y="2133600"/>
            <a:ext cx="37338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de-DE" sz="1400">
                <a:solidFill>
                  <a:srgbClr val="006699"/>
                </a:solidFill>
                <a:cs typeface="Times New Roman" pitchFamily="18" charset="0"/>
              </a:rPr>
              <a:t>Norm Green, Kanada</a:t>
            </a:r>
          </a:p>
          <a:p>
            <a:pPr>
              <a:lnSpc>
                <a:spcPct val="85000"/>
              </a:lnSpc>
            </a:pPr>
            <a:r>
              <a:rPr lang="de-DE" sz="1400">
                <a:solidFill>
                  <a:schemeClr val="accent2"/>
                </a:solidFill>
                <a:cs typeface="Times New Roman" pitchFamily="18" charset="0"/>
              </a:rPr>
              <a:t>Prof. Hurrelmann, Bielefeld</a:t>
            </a:r>
          </a:p>
          <a:p>
            <a:pPr>
              <a:lnSpc>
                <a:spcPct val="85000"/>
              </a:lnSpc>
            </a:pPr>
            <a:r>
              <a:rPr lang="de-DE" sz="1400">
                <a:solidFill>
                  <a:srgbClr val="006699"/>
                </a:solidFill>
                <a:cs typeface="Times New Roman" pitchFamily="18" charset="0"/>
              </a:rPr>
              <a:t>Prof. Jürgen Baumert und Dr. Cordula Artelt</a:t>
            </a:r>
          </a:p>
          <a:p>
            <a:pPr>
              <a:lnSpc>
                <a:spcPct val="85000"/>
              </a:lnSpc>
            </a:pPr>
            <a:r>
              <a:rPr lang="de-DE" sz="1400">
                <a:solidFill>
                  <a:schemeClr val="accent2"/>
                </a:solidFill>
                <a:cs typeface="Times New Roman" pitchFamily="18" charset="0"/>
              </a:rPr>
              <a:t>Prof. von Hentig</a:t>
            </a:r>
            <a:r>
              <a:rPr lang="de-DE" sz="1400">
                <a:solidFill>
                  <a:srgbClr val="006699"/>
                </a:solidFill>
                <a:cs typeface="Times New Roman" pitchFamily="18" charset="0"/>
              </a:rPr>
              <a:t> </a:t>
            </a:r>
          </a:p>
          <a:p>
            <a:pPr>
              <a:lnSpc>
                <a:spcPct val="85000"/>
              </a:lnSpc>
            </a:pPr>
            <a:r>
              <a:rPr lang="de-DE" sz="1400">
                <a:solidFill>
                  <a:srgbClr val="006699"/>
                </a:solidFill>
                <a:cs typeface="Times New Roman" pitchFamily="18" charset="0"/>
              </a:rPr>
              <a:t>Prof. Rolff, Dortmund</a:t>
            </a:r>
          </a:p>
          <a:p>
            <a:pPr>
              <a:lnSpc>
                <a:spcPct val="85000"/>
              </a:lnSpc>
            </a:pPr>
            <a:r>
              <a:rPr lang="de-DE" sz="1400">
                <a:solidFill>
                  <a:schemeClr val="accent2"/>
                </a:solidFill>
                <a:cs typeface="Times New Roman" pitchFamily="18" charset="0"/>
              </a:rPr>
              <a:t>Dr. Drewermann, Paderborn</a:t>
            </a:r>
          </a:p>
          <a:p>
            <a:pPr>
              <a:lnSpc>
                <a:spcPct val="85000"/>
              </a:lnSpc>
            </a:pPr>
            <a:r>
              <a:rPr lang="de-DE" sz="1400">
                <a:solidFill>
                  <a:srgbClr val="006699"/>
                </a:solidFill>
                <a:cs typeface="Times New Roman" pitchFamily="18" charset="0"/>
              </a:rPr>
              <a:t>Dr. Heinz Klippert</a:t>
            </a:r>
          </a:p>
          <a:p>
            <a:pPr>
              <a:lnSpc>
                <a:spcPct val="85000"/>
              </a:lnSpc>
            </a:pPr>
            <a:r>
              <a:rPr lang="de-DE" sz="1400">
                <a:solidFill>
                  <a:schemeClr val="accent2"/>
                </a:solidFill>
                <a:cs typeface="Times New Roman" pitchFamily="18" charset="0"/>
              </a:rPr>
              <a:t>Dr. Christiansen, Hamburg, </a:t>
            </a:r>
          </a:p>
          <a:p>
            <a:pPr>
              <a:lnSpc>
                <a:spcPct val="85000"/>
              </a:lnSpc>
            </a:pPr>
            <a:r>
              <a:rPr lang="de-DE" sz="1400">
                <a:solidFill>
                  <a:schemeClr val="accent2"/>
                </a:solidFill>
                <a:cs typeface="Times New Roman" pitchFamily="18" charset="0"/>
              </a:rPr>
              <a:t>    als Geschäftsführer beim DIHT</a:t>
            </a:r>
          </a:p>
          <a:p>
            <a:pPr>
              <a:lnSpc>
                <a:spcPct val="85000"/>
              </a:lnSpc>
            </a:pPr>
            <a:r>
              <a:rPr lang="de-DE" sz="1400">
                <a:solidFill>
                  <a:srgbClr val="006699"/>
                </a:solidFill>
                <a:cs typeface="Times New Roman" pitchFamily="18" charset="0"/>
              </a:rPr>
              <a:t>Prof. Dr. Marga Pröhl, Bertelsmann-Stiftung</a:t>
            </a:r>
          </a:p>
          <a:p>
            <a:pPr>
              <a:lnSpc>
                <a:spcPct val="85000"/>
              </a:lnSpc>
            </a:pPr>
            <a:r>
              <a:rPr lang="de-DE" sz="1400">
                <a:solidFill>
                  <a:schemeClr val="accent2"/>
                </a:solidFill>
                <a:cs typeface="Times New Roman" pitchFamily="18" charset="0"/>
              </a:rPr>
              <a:t>Drs. Theo M. Liket, Heemstede, NL</a:t>
            </a:r>
          </a:p>
          <a:p>
            <a:pPr>
              <a:lnSpc>
                <a:spcPct val="85000"/>
              </a:lnSpc>
            </a:pPr>
            <a:r>
              <a:rPr lang="de-DE" sz="1400">
                <a:solidFill>
                  <a:srgbClr val="006699"/>
                </a:solidFill>
                <a:cs typeface="Times New Roman" pitchFamily="18" charset="0"/>
              </a:rPr>
              <a:t>Prof. Goebel, Amsterdam </a:t>
            </a:r>
          </a:p>
          <a:p>
            <a:pPr>
              <a:lnSpc>
                <a:spcPct val="85000"/>
              </a:lnSpc>
            </a:pPr>
            <a:r>
              <a:rPr lang="de-DE" sz="1400">
                <a:solidFill>
                  <a:schemeClr val="accent2"/>
                </a:solidFill>
                <a:cs typeface="Times New Roman" pitchFamily="18" charset="0"/>
              </a:rPr>
              <a:t>Prof. Dr. Brockmeyer, </a:t>
            </a:r>
          </a:p>
          <a:p>
            <a:pPr>
              <a:lnSpc>
                <a:spcPct val="85000"/>
              </a:lnSpc>
            </a:pPr>
            <a:r>
              <a:rPr lang="de-DE" sz="1400">
                <a:solidFill>
                  <a:schemeClr val="accent2"/>
                </a:solidFill>
                <a:cs typeface="Times New Roman" pitchFamily="18" charset="0"/>
              </a:rPr>
              <a:t>    Geschäftsführer der Bildungskommission</a:t>
            </a:r>
          </a:p>
          <a:p>
            <a:pPr>
              <a:lnSpc>
                <a:spcPct val="85000"/>
              </a:lnSpc>
            </a:pPr>
            <a:r>
              <a:rPr lang="de-DE" sz="1400">
                <a:solidFill>
                  <a:srgbClr val="006699"/>
                </a:solidFill>
                <a:cs typeface="Times New Roman" pitchFamily="18" charset="0"/>
              </a:rPr>
              <a:t>Prof. Dr. Dr. Spitzer, Ulm</a:t>
            </a:r>
          </a:p>
          <a:p>
            <a:pPr>
              <a:lnSpc>
                <a:spcPct val="85000"/>
              </a:lnSpc>
            </a:pPr>
            <a:r>
              <a:rPr lang="de-DE" sz="1400">
                <a:solidFill>
                  <a:schemeClr val="accent2"/>
                </a:solidFill>
                <a:cs typeface="Times New Roman" pitchFamily="18" charset="0"/>
              </a:rPr>
              <a:t>Prof. Berg, Marburg</a:t>
            </a:r>
          </a:p>
          <a:p>
            <a:pPr>
              <a:lnSpc>
                <a:spcPct val="85000"/>
              </a:lnSpc>
            </a:pPr>
            <a:r>
              <a:rPr lang="de-DE" sz="1400">
                <a:solidFill>
                  <a:srgbClr val="006699"/>
                </a:solidFill>
                <a:cs typeface="Times New Roman" pitchFamily="18" charset="0"/>
              </a:rPr>
              <a:t>Prof. Geißler, Bonn</a:t>
            </a:r>
          </a:p>
          <a:p>
            <a:pPr>
              <a:lnSpc>
                <a:spcPct val="85000"/>
              </a:lnSpc>
            </a:pPr>
            <a:r>
              <a:rPr lang="de-DE" sz="1400">
                <a:solidFill>
                  <a:schemeClr val="accent2"/>
                </a:solidFill>
                <a:cs typeface="Times New Roman" pitchFamily="18" charset="0"/>
              </a:rPr>
              <a:t>Prof. Haller, Kassel</a:t>
            </a:r>
            <a:r>
              <a:rPr lang="de-DE" sz="1400">
                <a:solidFill>
                  <a:srgbClr val="006699"/>
                </a:solidFill>
                <a:cs typeface="Times New Roman" pitchFamily="18" charset="0"/>
              </a:rPr>
              <a:t> </a:t>
            </a:r>
          </a:p>
          <a:p>
            <a:pPr>
              <a:lnSpc>
                <a:spcPct val="85000"/>
              </a:lnSpc>
            </a:pPr>
            <a:r>
              <a:rPr lang="de-DE" sz="1400">
                <a:solidFill>
                  <a:srgbClr val="006699"/>
                </a:solidFill>
                <a:cs typeface="Times New Roman" pitchFamily="18" charset="0"/>
              </a:rPr>
              <a:t>Prof. Lübbe, Zürich</a:t>
            </a:r>
          </a:p>
          <a:p>
            <a:pPr>
              <a:lnSpc>
                <a:spcPct val="85000"/>
              </a:lnSpc>
            </a:pPr>
            <a:r>
              <a:rPr lang="de-DE" sz="1400">
                <a:solidFill>
                  <a:schemeClr val="accent2"/>
                </a:solidFill>
                <a:cs typeface="Times New Roman" pitchFamily="18" charset="0"/>
              </a:rPr>
              <a:t>Prof. Dr. Dr. h.c. Meyer-Dohm </a:t>
            </a:r>
          </a:p>
          <a:p>
            <a:pPr>
              <a:lnSpc>
                <a:spcPct val="85000"/>
              </a:lnSpc>
            </a:pPr>
            <a:r>
              <a:rPr lang="de-DE" sz="1400">
                <a:solidFill>
                  <a:srgbClr val="006699"/>
                </a:solidFill>
                <a:cs typeface="Times New Roman" pitchFamily="18" charset="0"/>
              </a:rPr>
              <a:t>Prof. Dieter Margies </a:t>
            </a:r>
          </a:p>
          <a:p>
            <a:pPr>
              <a:lnSpc>
                <a:spcPct val="85000"/>
              </a:lnSpc>
            </a:pPr>
            <a:r>
              <a:rPr lang="de-DE" sz="1400">
                <a:solidFill>
                  <a:schemeClr val="accent2"/>
                </a:solidFill>
                <a:cs typeface="Times New Roman" pitchFamily="18" charset="0"/>
              </a:rPr>
              <a:t>Prof.  Mitter, Frankfurt</a:t>
            </a:r>
            <a:r>
              <a:rPr lang="de-DE" sz="1400">
                <a:solidFill>
                  <a:srgbClr val="006699"/>
                </a:solidFill>
                <a:cs typeface="Times New Roman" pitchFamily="18" charset="0"/>
              </a:rPr>
              <a:t> </a:t>
            </a:r>
          </a:p>
          <a:p>
            <a:pPr>
              <a:lnSpc>
                <a:spcPct val="85000"/>
              </a:lnSpc>
            </a:pPr>
            <a:r>
              <a:rPr lang="de-DE" sz="1400">
                <a:solidFill>
                  <a:srgbClr val="006699"/>
                </a:solidFill>
                <a:cs typeface="Times New Roman" pitchFamily="18" charset="0"/>
              </a:rPr>
              <a:t>Dr. Elmar Philipp </a:t>
            </a:r>
          </a:p>
          <a:p>
            <a:pPr>
              <a:lnSpc>
                <a:spcPct val="85000"/>
              </a:lnSpc>
            </a:pPr>
            <a:r>
              <a:rPr lang="de-DE" sz="1400">
                <a:solidFill>
                  <a:schemeClr val="accent2"/>
                </a:solidFill>
                <a:cs typeface="Times New Roman" pitchFamily="18" charset="0"/>
              </a:rPr>
              <a:t>Prof. Weinbrenner, Bielefeld</a:t>
            </a:r>
          </a:p>
          <a:p>
            <a:pPr>
              <a:lnSpc>
                <a:spcPct val="85000"/>
              </a:lnSpc>
            </a:pPr>
            <a:r>
              <a:rPr lang="de-DE" sz="1400">
                <a:solidFill>
                  <a:srgbClr val="006699"/>
                </a:solidFill>
                <a:cs typeface="Times New Roman" pitchFamily="18" charset="0"/>
              </a:rPr>
              <a:t>Prof. Wolf, Frankfurt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191000" y="1752600"/>
            <a:ext cx="2476500" cy="33813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de-DE" sz="1600">
                <a:solidFill>
                  <a:srgbClr val="FF6600"/>
                </a:solidFill>
                <a:latin typeface="Arial Black" pitchFamily="34" charset="0"/>
              </a:rPr>
              <a:t>Politiker/innen: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4191000" y="2114550"/>
            <a:ext cx="4953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45000"/>
              </a:spcBef>
            </a:pPr>
            <a:r>
              <a:rPr lang="de-DE" sz="1400">
                <a:solidFill>
                  <a:srgbClr val="000099"/>
                </a:solidFill>
                <a:cs typeface="Times New Roman" pitchFamily="18" charset="0"/>
              </a:rPr>
              <a:t>Kultusminister Hans Schwier (NRW)</a:t>
            </a:r>
          </a:p>
          <a:p>
            <a:pPr>
              <a:lnSpc>
                <a:spcPct val="85000"/>
              </a:lnSpc>
              <a:spcBef>
                <a:spcPct val="45000"/>
              </a:spcBef>
            </a:pPr>
            <a:r>
              <a:rPr lang="de-DE" sz="1400">
                <a:solidFill>
                  <a:srgbClr val="000099"/>
                </a:solidFill>
                <a:cs typeface="Times New Roman" pitchFamily="18" charset="0"/>
              </a:rPr>
              <a:t>Ministerin Gabi Behler (NRW)</a:t>
            </a:r>
          </a:p>
          <a:p>
            <a:pPr>
              <a:lnSpc>
                <a:spcPct val="85000"/>
              </a:lnSpc>
              <a:spcBef>
                <a:spcPct val="45000"/>
              </a:spcBef>
            </a:pPr>
            <a:r>
              <a:rPr lang="de-DE" sz="1400">
                <a:solidFill>
                  <a:srgbClr val="000099"/>
                </a:solidFill>
                <a:cs typeface="Times New Roman" pitchFamily="18" charset="0"/>
              </a:rPr>
              <a:t>Ministerin Barbara Sommer (NRW)</a:t>
            </a:r>
          </a:p>
          <a:p>
            <a:pPr>
              <a:lnSpc>
                <a:spcPct val="85000"/>
              </a:lnSpc>
              <a:spcBef>
                <a:spcPct val="45000"/>
              </a:spcBef>
            </a:pPr>
            <a:r>
              <a:rPr lang="de-DE" sz="1400">
                <a:solidFill>
                  <a:srgbClr val="000099"/>
                </a:solidFill>
                <a:cs typeface="Times New Roman" pitchFamily="18" charset="0"/>
              </a:rPr>
              <a:t>Ministerin Sylvia Löhrmann(NRW)</a:t>
            </a:r>
          </a:p>
          <a:p>
            <a:pPr>
              <a:lnSpc>
                <a:spcPct val="85000"/>
              </a:lnSpc>
              <a:spcBef>
                <a:spcPct val="45000"/>
              </a:spcBef>
            </a:pPr>
            <a:r>
              <a:rPr lang="de-DE" sz="1400">
                <a:solidFill>
                  <a:srgbClr val="000099"/>
                </a:solidFill>
                <a:cs typeface="Times New Roman" pitchFamily="18" charset="0"/>
              </a:rPr>
              <a:t>Bildungsministerin Dr. Anette Schavan (Berlin)</a:t>
            </a:r>
          </a:p>
          <a:p>
            <a:pPr>
              <a:lnSpc>
                <a:spcPct val="85000"/>
              </a:lnSpc>
              <a:spcBef>
                <a:spcPct val="45000"/>
              </a:spcBef>
            </a:pPr>
            <a:r>
              <a:rPr lang="de-DE" sz="1400">
                <a:solidFill>
                  <a:srgbClr val="006699"/>
                </a:solidFill>
                <a:cs typeface="Times New Roman" pitchFamily="18" charset="0"/>
              </a:rPr>
              <a:t>Minister Dr. Remmers - Staatssekretär im KM</a:t>
            </a:r>
            <a:r>
              <a:rPr lang="de-DE" sz="1400">
                <a:solidFill>
                  <a:schemeClr val="accent2"/>
                </a:solidFill>
                <a:cs typeface="Times New Roman" pitchFamily="18" charset="0"/>
              </a:rPr>
              <a:t> </a:t>
            </a:r>
          </a:p>
          <a:p>
            <a:pPr>
              <a:lnSpc>
                <a:spcPct val="85000"/>
              </a:lnSpc>
            </a:pPr>
            <a:r>
              <a:rPr lang="de-DE" sz="1400">
                <a:solidFill>
                  <a:schemeClr val="accent2"/>
                </a:solidFill>
                <a:cs typeface="Times New Roman" pitchFamily="18" charset="0"/>
              </a:rPr>
              <a:t>Dr. Schulz-Vanheyden, MSW</a:t>
            </a:r>
          </a:p>
          <a:p>
            <a:pPr>
              <a:lnSpc>
                <a:spcPct val="85000"/>
              </a:lnSpc>
            </a:pPr>
            <a:r>
              <a:rPr lang="de-DE" sz="1400">
                <a:solidFill>
                  <a:srgbClr val="006699"/>
                </a:solidFill>
                <a:cs typeface="Times New Roman" pitchFamily="18" charset="0"/>
              </a:rPr>
              <a:t>Dr. Friedrich Besch, Staatssekretär</a:t>
            </a:r>
            <a:r>
              <a:rPr lang="de-DE" sz="1400">
                <a:solidFill>
                  <a:schemeClr val="accent2"/>
                </a:solidFill>
                <a:cs typeface="Times New Roman" pitchFamily="18" charset="0"/>
              </a:rPr>
              <a:t> </a:t>
            </a:r>
          </a:p>
          <a:p>
            <a:pPr>
              <a:lnSpc>
                <a:spcPct val="85000"/>
              </a:lnSpc>
            </a:pPr>
            <a:r>
              <a:rPr lang="de-DE" sz="1400">
                <a:solidFill>
                  <a:schemeClr val="accent2"/>
                </a:solidFill>
                <a:cs typeface="Times New Roman" pitchFamily="18" charset="0"/>
              </a:rPr>
              <a:t>Edgar Moron, Vorsitzender der SPD Landtagsfraktion</a:t>
            </a:r>
          </a:p>
          <a:p>
            <a:pPr>
              <a:lnSpc>
                <a:spcPct val="85000"/>
              </a:lnSpc>
            </a:pPr>
            <a:r>
              <a:rPr lang="de-DE" sz="1400">
                <a:solidFill>
                  <a:srgbClr val="006699"/>
                </a:solidFill>
                <a:cs typeface="Times New Roman" pitchFamily="18" charset="0"/>
              </a:rPr>
              <a:t>Dr. Kaiser, München, als Beauftragter der KMK</a:t>
            </a:r>
          </a:p>
          <a:p>
            <a:pPr>
              <a:lnSpc>
                <a:spcPct val="85000"/>
              </a:lnSpc>
            </a:pPr>
            <a:r>
              <a:rPr lang="de-DE" sz="1400">
                <a:solidFill>
                  <a:schemeClr val="accent2"/>
                </a:solidFill>
                <a:cs typeface="Times New Roman" pitchFamily="18" charset="0"/>
              </a:rPr>
              <a:t>V. Allmann, BR Düsseldorf</a:t>
            </a:r>
          </a:p>
          <a:p>
            <a:pPr>
              <a:lnSpc>
                <a:spcPct val="85000"/>
              </a:lnSpc>
            </a:pPr>
            <a:r>
              <a:rPr lang="de-DE" sz="1400">
                <a:solidFill>
                  <a:srgbClr val="006699"/>
                </a:solidFill>
                <a:cs typeface="Times New Roman" pitchFamily="18" charset="0"/>
              </a:rPr>
              <a:t>Klaus Hebborn, Deutscher Städtetag</a:t>
            </a:r>
          </a:p>
          <a:p>
            <a:pPr>
              <a:lnSpc>
                <a:spcPct val="85000"/>
              </a:lnSpc>
            </a:pPr>
            <a:r>
              <a:rPr lang="de-DE" sz="1400">
                <a:solidFill>
                  <a:schemeClr val="accent2"/>
                </a:solidFill>
                <a:cs typeface="Times New Roman" pitchFamily="18" charset="0"/>
              </a:rPr>
              <a:t>C. Hamacher, Städte- und Gemeindebund</a:t>
            </a:r>
          </a:p>
          <a:p>
            <a:pPr>
              <a:lnSpc>
                <a:spcPct val="85000"/>
              </a:lnSpc>
            </a:pPr>
            <a:r>
              <a:rPr lang="de-DE" sz="1400">
                <a:solidFill>
                  <a:srgbClr val="006699"/>
                </a:solidFill>
                <a:cs typeface="Times New Roman" pitchFamily="18" charset="0"/>
              </a:rPr>
              <a:t>Wolfgang Rombey, Deutscher Städtetag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6172200" y="5715000"/>
            <a:ext cx="274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de-DE" sz="1600">
                <a:solidFill>
                  <a:srgbClr val="FF6600"/>
                </a:solidFill>
                <a:latin typeface="Arial Black" pitchFamily="34" charset="0"/>
              </a:rPr>
              <a:t>... und viele andere...</a:t>
            </a:r>
            <a:endParaRPr lang="de-DE" sz="1600">
              <a:solidFill>
                <a:srgbClr val="FF6600"/>
              </a:solidFill>
              <a:latin typeface="Times New Roman" pitchFamily="18" charset="0"/>
            </a:endParaRPr>
          </a:p>
        </p:txBody>
      </p:sp>
      <p:sp>
        <p:nvSpPr>
          <p:cNvPr id="7183" name="Oval 1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2" name="Picture 16" descr="Slvlogo 2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549275"/>
            <a:ext cx="283527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3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215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765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3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735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285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utoUpdateAnimBg="0"/>
      <p:bldP spid="7175" grpId="0" animBg="1" autoUpdateAnimBg="0"/>
      <p:bldP spid="7176" grpId="0" autoUpdateAnimBg="0"/>
      <p:bldP spid="7179" grpId="0" animBg="1" autoUpdateAnimBg="0"/>
      <p:bldP spid="7181" grpId="0" autoUpdateAnimBg="0"/>
      <p:bldP spid="7182" grpId="0" autoUpdateAnimBg="0"/>
      <p:bldP spid="71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tern-b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0"/>
            <a:ext cx="2773363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klotz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5486400"/>
            <a:ext cx="11080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klotz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41910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klotz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3048000"/>
            <a:ext cx="72707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klotz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2133600"/>
            <a:ext cx="5588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klotz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1447800"/>
            <a:ext cx="4349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0" y="533400"/>
            <a:ext cx="3081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de-DE" sz="1600">
                <a:solidFill>
                  <a:srgbClr val="FF6600"/>
                </a:solidFill>
                <a:latin typeface="Arial Black" pitchFamily="34" charset="0"/>
              </a:rPr>
              <a:t>Schulleitungsvereinigung</a:t>
            </a: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0" y="762000"/>
            <a:ext cx="3124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de-DE" sz="1600">
                <a:solidFill>
                  <a:srgbClr val="FF6600"/>
                </a:solidFill>
                <a:latin typeface="Arial Black" pitchFamily="34" charset="0"/>
              </a:rPr>
              <a:t>Nordrhein-Westfalen e.V.</a:t>
            </a:r>
            <a:endParaRPr lang="de-DE" sz="1600">
              <a:solidFill>
                <a:srgbClr val="FF6600"/>
              </a:solidFill>
              <a:latin typeface="Times New Roman" pitchFamily="18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5181600" y="6096000"/>
            <a:ext cx="3962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4200">
                <a:solidFill>
                  <a:srgbClr val="FF6600"/>
                </a:solidFill>
                <a:latin typeface="Arial Black" pitchFamily="34" charset="0"/>
              </a:rPr>
              <a:t>Kooperation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5334000" y="5486400"/>
            <a:ext cx="38100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3300">
                <a:solidFill>
                  <a:srgbClr val="FF6600"/>
                </a:solidFill>
                <a:latin typeface="Arial Black" pitchFamily="34" charset="0"/>
              </a:rPr>
              <a:t>internationale</a:t>
            </a:r>
          </a:p>
        </p:txBody>
      </p:sp>
      <p:sp>
        <p:nvSpPr>
          <p:cNvPr id="8206" name="Oval 14"/>
          <p:cNvSpPr>
            <a:spLocks noChangeArrowheads="1"/>
          </p:cNvSpPr>
          <p:nvPr/>
        </p:nvSpPr>
        <p:spPr bwMode="auto">
          <a:xfrm>
            <a:off x="8686800" y="5029200"/>
            <a:ext cx="2286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2" name="Picture 15" descr="Slvlogo 20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888" y="549275"/>
            <a:ext cx="283527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utoUpdateAnimBg="0"/>
      <p:bldP spid="8205" grpId="0" autoUpdateAnimBg="0"/>
      <p:bldP spid="820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glob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4800" y="490538"/>
            <a:ext cx="5992813" cy="587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16" descr="globus-bild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990600"/>
            <a:ext cx="20796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0" y="381000"/>
            <a:ext cx="3081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de-DE" sz="1600">
                <a:solidFill>
                  <a:srgbClr val="FF6600"/>
                </a:solidFill>
                <a:latin typeface="Arial Black" pitchFamily="34" charset="0"/>
              </a:rPr>
              <a:t>Schulleitungsvereinigung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0" y="609600"/>
            <a:ext cx="3124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de-DE" sz="1600">
                <a:solidFill>
                  <a:srgbClr val="FF6600"/>
                </a:solidFill>
                <a:latin typeface="Arial Black" pitchFamily="34" charset="0"/>
              </a:rPr>
              <a:t>Nordrhein-Westfalen e.V.</a:t>
            </a:r>
            <a:endParaRPr lang="de-DE" sz="1600">
              <a:solidFill>
                <a:srgbClr val="FF6600"/>
              </a:solidFill>
              <a:latin typeface="Times New Roman" pitchFamily="18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286000" y="64008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sz="1200"/>
              <a:t>Alle Verbände sind im Internet vertreten und über die Website der SLV NRW (www.slv-nrw.de)</a:t>
            </a:r>
          </a:p>
          <a:p>
            <a:pPr algn="r"/>
            <a:r>
              <a:rPr lang="de-DE" sz="1200"/>
              <a:t>unter dem Punkt » SLV NRW international« oder »Links« zu erreichen.</a:t>
            </a:r>
          </a:p>
        </p:txBody>
      </p:sp>
      <p:pic>
        <p:nvPicPr>
          <p:cNvPr id="9225" name="Picture 9" descr="globus-bild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1447800"/>
            <a:ext cx="254635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 descr="globus-bild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1447800"/>
            <a:ext cx="2925763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2" descr="globus-bild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725" y="3573463"/>
            <a:ext cx="1585913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" descr="globus-bild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90800" y="990600"/>
            <a:ext cx="20796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globus-bild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76200"/>
            <a:ext cx="26733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 descr="globus-bild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4438" y="3429000"/>
            <a:ext cx="1585912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14" descr="globus-bild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51250" y="4221163"/>
            <a:ext cx="18415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15" descr="globus-bild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76400" y="4648200"/>
            <a:ext cx="24447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17" descr="globus-bild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76800" y="4648200"/>
            <a:ext cx="2654300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4" name="Picture 18" descr="globus-bild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63938" y="5445125"/>
            <a:ext cx="1862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5" name="Oval 19"/>
          <p:cNvSpPr>
            <a:spLocks noChangeArrowheads="1"/>
          </p:cNvSpPr>
          <p:nvPr/>
        </p:nvSpPr>
        <p:spPr bwMode="auto">
          <a:xfrm>
            <a:off x="8686800" y="5029200"/>
            <a:ext cx="2286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236" name="Oval 20"/>
          <p:cNvSpPr>
            <a:spLocks noChangeArrowheads="1"/>
          </p:cNvSpPr>
          <p:nvPr/>
        </p:nvSpPr>
        <p:spPr bwMode="auto">
          <a:xfrm>
            <a:off x="6300788" y="5445125"/>
            <a:ext cx="1727200" cy="7921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/>
              <a:t>Präsident in 2006/2007:</a:t>
            </a:r>
          </a:p>
          <a:p>
            <a:pPr algn="ctr"/>
            <a:r>
              <a:rPr lang="de-DE" sz="1200"/>
              <a:t>Dr. Mielke SLV NRW</a:t>
            </a:r>
          </a:p>
        </p:txBody>
      </p:sp>
      <p:pic>
        <p:nvPicPr>
          <p:cNvPr id="2" name="Picture 22" descr="Slvlogo 20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84888" y="549275"/>
            <a:ext cx="283527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35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5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58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63" presetID="4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6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3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48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utoUpdateAnimBg="0"/>
      <p:bldP spid="9235" grpId="0" animBg="1"/>
      <p:bldP spid="92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tern-b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0"/>
            <a:ext cx="2773363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klotz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5486400"/>
            <a:ext cx="11080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klotz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41910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klotz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3048000"/>
            <a:ext cx="72707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klotz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2133600"/>
            <a:ext cx="5588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klotz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1447800"/>
            <a:ext cx="4349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0" y="533400"/>
            <a:ext cx="3081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de-DE" sz="1600">
                <a:solidFill>
                  <a:srgbClr val="FF6600"/>
                </a:solidFill>
                <a:latin typeface="Arial Black" pitchFamily="34" charset="0"/>
              </a:rPr>
              <a:t>Schulleitungsvereinigung</a:t>
            </a:r>
          </a:p>
        </p:txBody>
      </p:sp>
      <p:sp>
        <p:nvSpPr>
          <p:cNvPr id="10249" name="Text Box 10"/>
          <p:cNvSpPr txBox="1">
            <a:spLocks noChangeArrowheads="1"/>
          </p:cNvSpPr>
          <p:nvPr/>
        </p:nvSpPr>
        <p:spPr bwMode="auto">
          <a:xfrm>
            <a:off x="0" y="762000"/>
            <a:ext cx="3124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de-DE" sz="1600">
                <a:solidFill>
                  <a:srgbClr val="FF6600"/>
                </a:solidFill>
                <a:latin typeface="Arial Black" pitchFamily="34" charset="0"/>
              </a:rPr>
              <a:t>Nordrhein-Westfalen e.V.</a:t>
            </a:r>
            <a:endParaRPr lang="de-DE" sz="1600">
              <a:solidFill>
                <a:srgbClr val="FF6600"/>
              </a:solidFill>
              <a:latin typeface="Times New Roman" pitchFamily="18" charset="0"/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5715000" y="5943600"/>
            <a:ext cx="3124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4200">
                <a:solidFill>
                  <a:srgbClr val="FF6600"/>
                </a:solidFill>
                <a:latin typeface="Arial Black" pitchFamily="34" charset="0"/>
              </a:rPr>
              <a:t>Resultate</a:t>
            </a:r>
          </a:p>
        </p:txBody>
      </p:sp>
      <p:sp>
        <p:nvSpPr>
          <p:cNvPr id="10253" name="Oval 13"/>
          <p:cNvSpPr>
            <a:spLocks noChangeArrowheads="1"/>
          </p:cNvSpPr>
          <p:nvPr/>
        </p:nvSpPr>
        <p:spPr bwMode="auto">
          <a:xfrm>
            <a:off x="8686800" y="5029200"/>
            <a:ext cx="2286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10252" name="Picture 14" descr="Slvlogo 20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888" y="549275"/>
            <a:ext cx="283527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 autoUpdateAnimBg="0"/>
      <p:bldP spid="1025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978</Words>
  <Application>Microsoft Office PowerPoint</Application>
  <PresentationFormat>Bildschirmpräsentation (4:3)</PresentationFormat>
  <Paragraphs>195</Paragraphs>
  <Slides>17</Slides>
  <Notes>16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5" baseType="lpstr">
      <vt:lpstr>AkzidenzGrotesk</vt:lpstr>
      <vt:lpstr>Arial</vt:lpstr>
      <vt:lpstr>Arial Black</vt:lpstr>
      <vt:lpstr>Calibri</vt:lpstr>
      <vt:lpstr>Times New Roman</vt:lpstr>
      <vt:lpstr>Standarddesign</vt:lpstr>
      <vt:lpstr>Larissa</vt:lpstr>
      <vt:lpstr>CorelDRAW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SLV-NRW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Bernhard Staercke</dc:creator>
  <cp:lastModifiedBy>Martina Reiske</cp:lastModifiedBy>
  <cp:revision>66</cp:revision>
  <dcterms:created xsi:type="dcterms:W3CDTF">2003-04-15T08:18:26Z</dcterms:created>
  <dcterms:modified xsi:type="dcterms:W3CDTF">2024-09-07T11:07:06Z</dcterms:modified>
</cp:coreProperties>
</file>