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6" r:id="rId3"/>
    <p:sldId id="273" r:id="rId4"/>
    <p:sldId id="275" r:id="rId5"/>
    <p:sldId id="274" r:id="rId6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55"/>
        <p:guide orient="horz" pos="4065"/>
        <p:guide orient="horz" pos="799"/>
        <p:guide orient="horz" pos="2251"/>
        <p:guide orient="horz" pos="1207"/>
        <p:guide pos="340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49D4DD-C953-4D72-B93B-E2670CD0617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24634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3573463"/>
            <a:ext cx="8064500" cy="1470025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de-DE" noProof="0" dirty="0" smtClean="0"/>
              <a:t>Titelmasterformat durch Klicken bearbeiten</a:t>
            </a:r>
          </a:p>
        </p:txBody>
      </p:sp>
      <p:pic>
        <p:nvPicPr>
          <p:cNvPr id="4103" name="Picture 7" descr="NRW_SK_CMYK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975" y="404813"/>
            <a:ext cx="2835275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04813"/>
            <a:ext cx="28797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0359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0" y="1268413"/>
            <a:ext cx="9144000" cy="5040312"/>
          </a:xfrm>
          <a:prstGeom prst="rect">
            <a:avLst/>
          </a:prstGeom>
          <a:solidFill>
            <a:srgbClr val="EFF4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Präsentationstitel       </a:t>
            </a:r>
            <a:r>
              <a:rPr lang="de-DE" b="0"/>
              <a:t>Ort, Datum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9D1A68-F57D-418A-852F-9DE4197AF44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808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1916113"/>
            <a:ext cx="3956050" cy="3817937"/>
          </a:xfrm>
        </p:spPr>
        <p:txBody>
          <a:bodyPr/>
          <a:lstStyle>
            <a:lvl1pPr marL="342900" indent="-342900">
              <a:defRPr lang="de-DE" sz="21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Textmasterformat bearbeiten</a:t>
            </a:r>
          </a:p>
          <a:p>
            <a:pPr marL="342900" lvl="1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Zweite Ebene</a:t>
            </a:r>
          </a:p>
          <a:p>
            <a:pPr marL="342900" lvl="2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Dritte Ebene</a:t>
            </a:r>
          </a:p>
          <a:p>
            <a:pPr marL="342900" lvl="3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Vierte Ebene</a:t>
            </a:r>
          </a:p>
          <a:p>
            <a:pPr marL="342900" lvl="4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16113"/>
            <a:ext cx="3956050" cy="3817937"/>
          </a:xfrm>
        </p:spPr>
        <p:txBody>
          <a:bodyPr/>
          <a:lstStyle>
            <a:lvl1pPr marL="342900" indent="-342900">
              <a:defRPr lang="de-DE" sz="21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Textmasterformat bearbeiten</a:t>
            </a:r>
          </a:p>
          <a:p>
            <a:pPr marL="342900" lvl="1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Zweite Ebene</a:t>
            </a:r>
          </a:p>
          <a:p>
            <a:pPr marL="342900" lvl="2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Dritte Ebene</a:t>
            </a:r>
          </a:p>
          <a:p>
            <a:pPr marL="342900" lvl="3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Vierte Ebene</a:t>
            </a:r>
          </a:p>
          <a:p>
            <a:pPr marL="342900" lvl="4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Präsentationstitel       </a:t>
            </a:r>
            <a:r>
              <a:rPr lang="de-DE" b="0"/>
              <a:t>Ort, Datum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19DE8E-F03F-46E9-8A38-A8620017E23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691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0" y="1268413"/>
            <a:ext cx="9144000" cy="5040312"/>
          </a:xfrm>
          <a:prstGeom prst="rect">
            <a:avLst/>
          </a:prstGeom>
          <a:solidFill>
            <a:srgbClr val="EFF4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1916113"/>
            <a:ext cx="3956050" cy="3817937"/>
          </a:xfrm>
        </p:spPr>
        <p:txBody>
          <a:bodyPr/>
          <a:lstStyle>
            <a:lvl1pPr marL="342900" indent="-342900">
              <a:defRPr lang="de-DE" sz="21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Textmasterformat bearbeiten</a:t>
            </a:r>
          </a:p>
          <a:p>
            <a:pPr marL="342900" lvl="1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Zweite Ebene</a:t>
            </a:r>
          </a:p>
          <a:p>
            <a:pPr marL="342900" lvl="2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Dritte Ebene</a:t>
            </a:r>
          </a:p>
          <a:p>
            <a:pPr marL="342900" lvl="3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Vierte Ebene</a:t>
            </a:r>
          </a:p>
          <a:p>
            <a:pPr marL="342900" lvl="4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16113"/>
            <a:ext cx="3956050" cy="3817937"/>
          </a:xfrm>
        </p:spPr>
        <p:txBody>
          <a:bodyPr/>
          <a:lstStyle>
            <a:lvl1pPr marL="342900" indent="-342900">
              <a:defRPr lang="de-DE" sz="21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Textmasterformat bearbeiten</a:t>
            </a:r>
          </a:p>
          <a:p>
            <a:pPr marL="342900" lvl="1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Zweite Ebene</a:t>
            </a:r>
          </a:p>
          <a:p>
            <a:pPr marL="342900" lvl="2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Dritte Ebene</a:t>
            </a:r>
          </a:p>
          <a:p>
            <a:pPr marL="342900" lvl="3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Vierte Ebene</a:t>
            </a:r>
          </a:p>
          <a:p>
            <a:pPr marL="342900" lvl="4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Präsentationstitel       </a:t>
            </a:r>
            <a:r>
              <a:rPr lang="de-DE" b="0"/>
              <a:t>Ort, Datum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19DE8E-F03F-46E9-8A38-A8620017E23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2798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0" y="1268413"/>
            <a:ext cx="9144000" cy="5040312"/>
          </a:xfrm>
          <a:prstGeom prst="rect">
            <a:avLst/>
          </a:prstGeom>
          <a:solidFill>
            <a:srgbClr val="EFF4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Präsentationstitel       </a:t>
            </a:r>
            <a:r>
              <a:rPr lang="de-DE" b="0"/>
              <a:t>Ort, Datum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642018-66CB-4513-BFFC-262D02E5A43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155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268413"/>
            <a:ext cx="5486400" cy="34591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Präsentationstitel       </a:t>
            </a:r>
            <a:r>
              <a:rPr lang="de-DE" b="0"/>
              <a:t>Ort, Datum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45DE5E-3ECB-47C3-8956-1A74168919D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794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268413"/>
            <a:ext cx="8064500" cy="504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916833"/>
            <a:ext cx="8064500" cy="381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00113" y="6453188"/>
            <a:ext cx="2087562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 b="1"/>
            </a:lvl1pPr>
          </a:lstStyle>
          <a:p>
            <a:r>
              <a:rPr lang="de-DE"/>
              <a:t>Präsentationstitel       </a:t>
            </a:r>
            <a:r>
              <a:rPr lang="de-DE" b="0"/>
              <a:t>Ort, Datum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9750" y="6453188"/>
            <a:ext cx="288925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fld id="{2BAD0128-A8C1-45AC-950B-3E124508191B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04813"/>
            <a:ext cx="28797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2" r:id="rId4"/>
    <p:sldLayoutId id="2147483661" r:id="rId5"/>
    <p:sldLayoutId id="2147483665" r:id="rId6"/>
    <p:sldLayoutId id="2147483657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-BoldM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-BoldM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-BoldM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-BoldMT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-BoldMT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-BoldMT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-BoldMT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-BoldMT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Übertragung von Dienstvorgesetzteneigenschaften auf    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Schulleiterinnen </a:t>
            </a:r>
            <a:r>
              <a:rPr lang="de-DE" dirty="0"/>
              <a:t>und Schulleiter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1400" dirty="0" smtClean="0">
                <a:latin typeface="Arial-BoldMT" charset="0"/>
              </a:rPr>
              <a:t/>
            </a:r>
            <a:br>
              <a:rPr lang="de-DE" sz="1400" dirty="0" smtClean="0">
                <a:latin typeface="Arial-BoldMT" charset="0"/>
              </a:rPr>
            </a:br>
            <a:r>
              <a:rPr lang="de-DE" sz="1100" dirty="0" smtClean="0"/>
              <a:t>Witten, 15. Mai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453188"/>
            <a:ext cx="288925" cy="341312"/>
          </a:xfrm>
        </p:spPr>
        <p:txBody>
          <a:bodyPr/>
          <a:lstStyle/>
          <a:p>
            <a:fld id="{6FD60B05-0E12-41BB-90CA-DA560C2DD7B9}" type="slidenum">
              <a:rPr lang="de-DE"/>
              <a:pPr/>
              <a:t>1</a:t>
            </a:fld>
            <a:endParaRPr lang="de-DE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39750" y="3573463"/>
            <a:ext cx="8064500" cy="237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de-DE" sz="1600" dirty="0"/>
          </a:p>
        </p:txBody>
      </p:sp>
      <p:pic>
        <p:nvPicPr>
          <p:cNvPr id="8197" name="Picture 5" descr="NRW_Guillochen_PowerPoint-Tit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5038"/>
            <a:ext cx="9144000" cy="122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Aufgabenübertragungen im Jahr 2002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Abnahme </a:t>
            </a:r>
            <a:r>
              <a:rPr lang="de-DE" dirty="0"/>
              <a:t>des </a:t>
            </a:r>
            <a:r>
              <a:rPr lang="de-DE" dirty="0" smtClean="0"/>
              <a:t>Diensteids</a:t>
            </a:r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Befreiung </a:t>
            </a:r>
            <a:r>
              <a:rPr lang="de-DE" dirty="0"/>
              <a:t>von </a:t>
            </a:r>
            <a:r>
              <a:rPr lang="de-DE" dirty="0" smtClean="0"/>
              <a:t>Amtshandlungen</a:t>
            </a:r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Aussagegenehmigungen </a:t>
            </a:r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Aufforderung </a:t>
            </a:r>
            <a:r>
              <a:rPr lang="de-DE" dirty="0"/>
              <a:t>zur Herausgabe amtlicher </a:t>
            </a:r>
            <a:r>
              <a:rPr lang="de-DE" dirty="0" smtClean="0"/>
              <a:t>Unterlagen</a:t>
            </a:r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Dienstbefreiung vor und nach der Niederkunft</a:t>
            </a:r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Dienstbefreiung </a:t>
            </a:r>
            <a:r>
              <a:rPr lang="de-DE" dirty="0"/>
              <a:t>zum </a:t>
            </a:r>
            <a:r>
              <a:rPr lang="de-DE" dirty="0" smtClean="0"/>
              <a:t>Stillen</a:t>
            </a:r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kapitelinterne </a:t>
            </a:r>
            <a:r>
              <a:rPr lang="de-DE" dirty="0"/>
              <a:t>Abordnungen nach genereller </a:t>
            </a:r>
            <a:r>
              <a:rPr lang="de-DE" dirty="0" smtClean="0"/>
              <a:t>Verfügung</a:t>
            </a:r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Ermächtigung für Sonderurlaub von bis zu 5 Tagen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			</a:t>
            </a:r>
            <a:br>
              <a:rPr lang="de-DE" dirty="0"/>
            </a:b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9D1A68-F57D-418A-852F-9DE4197AF445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10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Beurteilungszuständigkeiten durch das 2</a:t>
            </a:r>
            <a:r>
              <a:rPr lang="de-DE" dirty="0" smtClean="0"/>
              <a:t>. Schulrechtsänderungsgesetz 2008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während </a:t>
            </a:r>
            <a:r>
              <a:rPr lang="de-DE" dirty="0"/>
              <a:t>der laufbahnrechtlichen Probezeit </a:t>
            </a:r>
            <a:endParaRPr lang="de-DE" dirty="0" smtClean="0"/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vor </a:t>
            </a:r>
            <a:r>
              <a:rPr lang="de-DE" dirty="0"/>
              <a:t>einer Übertragung des ersten </a:t>
            </a:r>
            <a:r>
              <a:rPr lang="de-DE" dirty="0" smtClean="0"/>
              <a:t>Beförderungsamtes</a:t>
            </a:r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vor </a:t>
            </a:r>
            <a:r>
              <a:rPr lang="de-DE" dirty="0"/>
              <a:t>einer Beurlaubung zum Auslandsschuldienst und </a:t>
            </a:r>
            <a:r>
              <a:rPr lang="de-DE" dirty="0" smtClean="0"/>
              <a:t>zur Wahrnehmung </a:t>
            </a:r>
            <a:r>
              <a:rPr lang="de-DE" dirty="0"/>
              <a:t>von Aufgaben der Entwicklungszusammenarbeit </a:t>
            </a:r>
            <a:r>
              <a:rPr lang="de-DE" dirty="0" smtClean="0"/>
              <a:t>pp.</a:t>
            </a:r>
            <a:endParaRPr lang="de-DE" dirty="0"/>
          </a:p>
          <a:p>
            <a:pPr lvl="1" indent="-342900">
              <a:buFont typeface="Symbol" pitchFamily="18" charset="2"/>
              <a:buChar char="-"/>
            </a:pPr>
            <a:r>
              <a:rPr lang="de-DE" dirty="0" smtClean="0"/>
              <a:t>vor </a:t>
            </a:r>
            <a:r>
              <a:rPr lang="de-DE" dirty="0"/>
              <a:t>einer Verwendung im Hochschuldienst	</a:t>
            </a:r>
            <a:br>
              <a:rPr lang="de-DE" dirty="0"/>
            </a:b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9D1A68-F57D-418A-852F-9DE4197AF445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223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DE" dirty="0" smtClean="0"/>
              <a:t>Obligatorische neue Aufgaben ab dem 1. August 2013: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Auswahl </a:t>
            </a:r>
            <a:r>
              <a:rPr lang="de-DE" dirty="0"/>
              <a:t>für die Berufung in das Beamtenverhältnis auf Probe,</a:t>
            </a:r>
          </a:p>
          <a:p>
            <a:pPr lvl="0"/>
            <a:r>
              <a:rPr lang="de-DE" dirty="0"/>
              <a:t>Entlassung auf eigenen Antrag,</a:t>
            </a:r>
          </a:p>
          <a:p>
            <a:pPr lvl="0"/>
            <a:r>
              <a:rPr lang="de-DE" dirty="0"/>
              <a:t>Anordnung, Genehmigung und Ablehnung von Dienstreisen im Inland sowie in das angrenzende Ausland,</a:t>
            </a:r>
          </a:p>
          <a:p>
            <a:pPr lvl="0"/>
            <a:r>
              <a:rPr lang="de-DE" dirty="0"/>
              <a:t>Erteilung von einfachen Dienstzeugnissen gemäß § 93 Absatz 2 Satz 1 Landesbeamtengesetz über die Tätigkeit an der Schule,</a:t>
            </a:r>
          </a:p>
          <a:p>
            <a:pPr lvl="0"/>
            <a:r>
              <a:rPr lang="de-DE" dirty="0"/>
              <a:t>Anordnung, Genehmigung und Widerruf von Mehrarbeit,</a:t>
            </a:r>
          </a:p>
          <a:p>
            <a:pPr lvl="0"/>
            <a:r>
              <a:rPr lang="de-DE" dirty="0"/>
              <a:t>Genehmigung und Ablehnung von Sonderurlaub gemäß §§ 25, 26, 28, 29 und 33 Absatz. 1 der Freistellungs- und Urlaubsverordnung</a:t>
            </a:r>
            <a:r>
              <a:rPr lang="de-DE" dirty="0" smtClean="0"/>
              <a:t>,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9D1A68-F57D-418A-852F-9DE4197AF445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91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DE" dirty="0" smtClean="0"/>
              <a:t>Fakultative Aufgaben </a:t>
            </a:r>
            <a:r>
              <a:rPr lang="de-DE" smtClean="0"/>
              <a:t>ab </a:t>
            </a:r>
            <a:r>
              <a:rPr lang="de-DE" smtClean="0"/>
              <a:t>01.08.2013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Probe- </a:t>
            </a:r>
            <a:r>
              <a:rPr lang="de-DE" dirty="0"/>
              <a:t>und Lebenszeitverbeamtung 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Abschluss </a:t>
            </a:r>
            <a:r>
              <a:rPr lang="de-DE" dirty="0"/>
              <a:t>befristeter und unbefristeter </a:t>
            </a:r>
            <a:r>
              <a:rPr lang="de-DE" dirty="0" smtClean="0"/>
              <a:t>Beschäftigungsverhältnisse</a:t>
            </a:r>
          </a:p>
          <a:p>
            <a:pPr marL="0" indent="0">
              <a:buNone/>
            </a:pPr>
            <a:r>
              <a:rPr lang="de-DE" dirty="0" smtClean="0"/>
              <a:t>____________________________________________________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r>
              <a:rPr lang="de-DE" sz="1600" dirty="0"/>
              <a:t>Verschiebung der Übertragung an Grundschulen </a:t>
            </a:r>
            <a:br>
              <a:rPr lang="de-DE" sz="1600" dirty="0"/>
            </a:br>
            <a:r>
              <a:rPr lang="de-DE" sz="1600" dirty="0"/>
              <a:t>auf den 1. August 2015</a:t>
            </a:r>
          </a:p>
          <a:p>
            <a:pPr marL="0" indent="0">
              <a:buNone/>
            </a:pPr>
            <a:endParaRPr lang="de-DE" sz="1600" dirty="0"/>
          </a:p>
          <a:p>
            <a:r>
              <a:rPr lang="de-DE" sz="1600" dirty="0"/>
              <a:t>keine Übertragung der zusätzlichen Aufgaben </a:t>
            </a:r>
            <a:br>
              <a:rPr lang="de-DE" sz="1600" dirty="0"/>
            </a:br>
            <a:r>
              <a:rPr lang="de-DE" sz="1600" dirty="0"/>
              <a:t>an auslaufenden Schulen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400050" lvl="1" indent="0">
              <a:buNone/>
            </a:pP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9D1A68-F57D-418A-852F-9DE4197AF445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282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_NRW-Design2010">
  <a:themeElements>
    <a:clrScheme name="Standarddesign 13">
      <a:dk1>
        <a:srgbClr val="000000"/>
      </a:dk1>
      <a:lt1>
        <a:srgbClr val="FFFFFF"/>
      </a:lt1>
      <a:dk2>
        <a:srgbClr val="E2001A"/>
      </a:dk2>
      <a:lt2>
        <a:srgbClr val="009036"/>
      </a:lt2>
      <a:accent1>
        <a:srgbClr val="ACACAC"/>
      </a:accent1>
      <a:accent2>
        <a:srgbClr val="F294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DB8600"/>
      </a:accent6>
      <a:hlink>
        <a:srgbClr val="B1C800"/>
      </a:hlink>
      <a:folHlink>
        <a:srgbClr val="E75112"/>
      </a:folHlink>
    </a:clrScheme>
    <a:fontScheme name="Standarddesign">
      <a:majorFont>
        <a:latin typeface="Arial-BoldMT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algn="ctr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lIns="0" tIns="0" rIns="0" bIns="0" anchor="ctr"/>
      <a:lstStyle>
        <a:defPPr marL="88900" indent="-88900" algn="ctr" defTabSz="901700">
          <a:buClr>
            <a:schemeClr val="tx1"/>
          </a:buClr>
          <a:defRPr sz="1500" b="1" dirty="0">
            <a:latin typeface="+mn-lt"/>
          </a:defRPr>
        </a:defPPr>
      </a:lstStyle>
    </a:sp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E2001A"/>
        </a:dk2>
        <a:lt2>
          <a:srgbClr val="009036"/>
        </a:lt2>
        <a:accent1>
          <a:srgbClr val="ACACAC"/>
        </a:accent1>
        <a:accent2>
          <a:srgbClr val="F294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DB8600"/>
        </a:accent6>
        <a:hlink>
          <a:srgbClr val="B1C800"/>
        </a:hlink>
        <a:folHlink>
          <a:srgbClr val="E751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PowerPoint_NRW-Design2010</Template>
  <TotalTime>0</TotalTime>
  <Words>192</Words>
  <Application>Microsoft Office PowerPoint</Application>
  <PresentationFormat>Bildschirmpräsentation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PowerPoint_NRW-Design2010</vt:lpstr>
      <vt:lpstr>Übertragung von Dienstvorgesetzteneigenschaften auf      Schulleiterinnen und Schulleiter   Witten, 15. Mai 2013</vt:lpstr>
      <vt:lpstr>Aufgabenübertragungen im Jahr 2002</vt:lpstr>
      <vt:lpstr>Beurteilungszuständigkeiten durch das 2. Schulrechtsänderungsgesetz 2008</vt:lpstr>
      <vt:lpstr>Obligatorische neue Aufgaben ab dem 1. August 2013:</vt:lpstr>
      <vt:lpstr>Fakultative Aufgaben ab 01.08.2013</vt:lpstr>
    </vt:vector>
  </TitlesOfParts>
  <Company>MSW NRW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Zuständigkeiten der Schulleiterinnen und Schulleiter</dc:title>
  <dc:creator>Veith, Rainer</dc:creator>
  <cp:lastModifiedBy>Veith, Rainer</cp:lastModifiedBy>
  <cp:revision>25</cp:revision>
  <cp:lastPrinted>2012-11-05T07:30:53Z</cp:lastPrinted>
  <dcterms:created xsi:type="dcterms:W3CDTF">2012-11-05T06:36:04Z</dcterms:created>
  <dcterms:modified xsi:type="dcterms:W3CDTF">2013-05-15T13:45:00Z</dcterms:modified>
</cp:coreProperties>
</file>