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71" r:id="rId3"/>
    <p:sldId id="256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2" r:id="rId15"/>
  </p:sldIdLst>
  <p:sldSz cx="9144000" cy="6858000" type="screen4x3"/>
  <p:notesSz cx="6797675" cy="9926638"/>
  <p:custShowLst>
    <p:custShow name="Zielgruppenpräsentation 1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</p:sldLst>
    </p:custShow>
  </p:custShow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02" autoAdjust="0"/>
    <p:restoredTop sz="86364" autoAdjust="0"/>
  </p:normalViewPr>
  <p:slideViewPr>
    <p:cSldViewPr>
      <p:cViewPr varScale="1">
        <p:scale>
          <a:sx n="113" d="100"/>
          <a:sy n="113" d="100"/>
        </p:scale>
        <p:origin x="-2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3192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9C4EC-F315-442F-AAAD-0BDCB76EA723}" type="datetimeFigureOut">
              <a:rPr lang="de-DE" smtClean="0"/>
              <a:t>11.11.2015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238CF-EF7D-4137-8136-9FFD43AC8A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92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238CF-EF7D-4137-8136-9FFD43AC8A2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147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1B87-9D43-44BC-A785-9A68DAA9B6A2}" type="datetime1">
              <a:rPr lang="de-DE" smtClean="0"/>
              <a:t>11.11.2015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14C58-A1AA-491F-A443-BAD6CF24D7A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Inhaltsplatzhalter 4"/>
          <p:cNvSpPr>
            <a:spLocks noGrp="1"/>
          </p:cNvSpPr>
          <p:nvPr>
            <p:ph idx="13"/>
          </p:nvPr>
        </p:nvSpPr>
        <p:spPr>
          <a:xfrm>
            <a:off x="457200" y="1268760"/>
            <a:ext cx="8229600" cy="4857403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  <a:p>
            <a:pPr marL="0" indent="0" algn="ctr">
              <a:spcBef>
                <a:spcPts val="0"/>
              </a:spcBef>
              <a:buNone/>
            </a:pPr>
            <a:endParaRPr lang="de-DE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16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85DA1-9EA6-4535-8760-A4D328907DA4}" type="datetime1">
              <a:rPr lang="de-DE" smtClean="0"/>
              <a:t>11.11.2015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14C58-A1AA-491F-A443-BAD6CF24D7A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3"/>
          <p:cNvSpPr txBox="1">
            <a:spLocks/>
          </p:cNvSpPr>
          <p:nvPr userDrawn="1"/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84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Dieter Woitscheck – DWU Unternehmerberatung / Coaching / Mediation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29600" cy="4857403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de-DE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im Spannungsfeld von Hierarchie und </a:t>
            </a: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Partizipation</a:t>
            </a:r>
          </a:p>
          <a:p>
            <a:pPr marL="0" indent="0" algn="ctr">
              <a:spcBef>
                <a:spcPts val="0"/>
              </a:spcBef>
              <a:buNone/>
            </a:pP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de-DE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Herbsttagung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SLV-Schulleitungsvereinigung NRW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Saalbau Witten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November 2015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50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29600" cy="4857403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„Moderne“ Führung in der Marktwirtschaft – Schulleitung der Zeit voraus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 Digitalisierung und Industrie 4.0</a:t>
            </a:r>
            <a:endParaRPr lang="de-DE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/>
            <a:endParaRPr lang="de-DE" sz="1400" dirty="0" smtClean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265113" indent="-265113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Abschaffung fester Strukturen und künstlicher Hierarchien</a:t>
            </a:r>
          </a:p>
          <a:p>
            <a:pPr marL="265113" indent="-265113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Selbstbestimmte Freizeit und Home Office</a:t>
            </a:r>
          </a:p>
          <a:p>
            <a:pPr marL="265113" indent="-265113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Vertrauensvolle und produktive Kommunikation</a:t>
            </a:r>
          </a:p>
          <a:p>
            <a:pPr marL="265113" indent="-265113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Mitspracheorientierte Führung, jedoch situativ in wechselhaften Beziehungen</a:t>
            </a:r>
          </a:p>
          <a:p>
            <a:pPr marL="265113" indent="-265113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Selbstmotivierte Mitarbeiter/Innen, die sich einbringen, Verantwortung übernehmen und nicht Dienst nach Vorschrift leisten</a:t>
            </a:r>
          </a:p>
          <a:p>
            <a:pPr marL="265113" indent="-265113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„Virtuelle“ Organisation</a:t>
            </a:r>
          </a:p>
          <a:p>
            <a:pPr marL="542925" lvl="1" indent="-277813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Aufgabenorientierte Teamarbeit</a:t>
            </a:r>
          </a:p>
          <a:p>
            <a:pPr marL="542925" lvl="1" indent="-277813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Entscheidungen nach Besprechung in der jeweils betroffenen Gruppe</a:t>
            </a:r>
          </a:p>
          <a:p>
            <a:pPr marL="542925" lvl="1" indent="-277813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Projektbezogene Teams mit Entscheidungskompetenz</a:t>
            </a:r>
          </a:p>
          <a:p>
            <a:pPr marL="542925" lvl="1" indent="-277813"/>
            <a:endParaRPr lang="de-DE" sz="1400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0" lvl="1" indent="0">
              <a:buNone/>
              <a:tabLst>
                <a:tab pos="212725" algn="l"/>
              </a:tabLst>
            </a:pPr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 Demokratische Strukturen benötigen einen klaren Rahmen (= Führung ohne Hierarchie), 	Transparenz (= Kommunikation) sowie Vertrauen und Delegation (= weniger Kontrolle)</a:t>
            </a:r>
            <a:endParaRPr lang="de-DE" sz="1400" dirty="0" smtClean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9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843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10</a:t>
            </a:r>
            <a:endParaRPr lang="de-DE" dirty="0"/>
          </a:p>
        </p:txBody>
      </p:sp>
      <p:sp>
        <p:nvSpPr>
          <p:cNvPr id="7" name="Inhaltsplatzhalter 4"/>
          <p:cNvSpPr txBox="1">
            <a:spLocks/>
          </p:cNvSpPr>
          <p:nvPr/>
        </p:nvSpPr>
        <p:spPr>
          <a:xfrm>
            <a:off x="457200" y="1268760"/>
            <a:ext cx="8229600" cy="48574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de-D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Erfolgreiche Führung in Schule erfordert Verständnis für wechselhafte Beziehungen</a:t>
            </a:r>
          </a:p>
          <a:p>
            <a:pPr marL="341313" lvl="1" indent="0">
              <a:lnSpc>
                <a:spcPct val="150000"/>
              </a:lnSpc>
              <a:buFont typeface="Arial" panose="020B0604020202020204" pitchFamily="34" charset="0"/>
              <a:buNone/>
              <a:tabLst>
                <a:tab pos="631825" algn="l"/>
                <a:tab pos="1609725" algn="l"/>
              </a:tabLst>
            </a:pPr>
            <a:endParaRPr lang="de-DE" sz="1500" b="1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899592" y="6196662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Quelle: Haufe Gruppe Unternehmensberatung,2015</a:t>
            </a:r>
          </a:p>
          <a:p>
            <a:pPr>
              <a:tabLst>
                <a:tab pos="542925" algn="l"/>
              </a:tabLst>
            </a:pPr>
            <a:r>
              <a:rPr lang="de-DE" sz="12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Firma Heermann Maschinenbau (</a:t>
            </a:r>
            <a:r>
              <a:rPr lang="de-DE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Hema</a:t>
            </a:r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 aus </a:t>
            </a:r>
            <a:r>
              <a:rPr lang="de-DE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Frickenhausen</a:t>
            </a:r>
            <a:endParaRPr lang="de-DE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690560"/>
            <a:ext cx="4485396" cy="4330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16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29600" cy="4857403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de-DE" sz="19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Vier Faktoren bestimmten Ihren Führungserfolg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de-DE" sz="1700" b="1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2239963" indent="-35877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AutoNum type="arabicParenBoth"/>
              <a:tabLst>
                <a:tab pos="2239963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Rollenklarheit  Führung wollen und annehmen durch Verantwortung, Kreativität, Entscheidung und Prozesse</a:t>
            </a:r>
            <a:r>
              <a:rPr lang="de-DE" sz="1700" b="1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1)</a:t>
            </a:r>
            <a:endParaRPr lang="de-DE" sz="1700" b="1" baseline="30000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2239963" indent="-358775">
              <a:lnSpc>
                <a:spcPct val="160000"/>
              </a:lnSpc>
              <a:spcBef>
                <a:spcPts val="0"/>
              </a:spcBef>
              <a:buAutoNum type="arabicParenBoth"/>
              <a:tabLst>
                <a:tab pos="2239963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Authentizität</a:t>
            </a:r>
          </a:p>
          <a:p>
            <a:pPr marL="2239963" indent="-358775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AutoNum type="arabicParenBoth"/>
              <a:tabLst>
                <a:tab pos="2239963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Transparente </a:t>
            </a:r>
            <a:r>
              <a:rPr lang="de-DE" sz="1700" b="1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Kommunikation</a:t>
            </a:r>
          </a:p>
          <a:p>
            <a:pPr marL="2239963" indent="-35877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AutoNum type="arabicParenBoth"/>
              <a:tabLst>
                <a:tab pos="2239963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Situative Führung</a:t>
            </a:r>
          </a:p>
          <a:p>
            <a:pPr marL="2239963" indent="-35877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AutoNum type="arabicParenBoth"/>
              <a:tabLst>
                <a:tab pos="2239963" algn="l"/>
              </a:tabLst>
            </a:pPr>
            <a:endParaRPr lang="de-DE" sz="1700" b="1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>
              <a:lnSpc>
                <a:spcPct val="150000"/>
              </a:lnSpc>
            </a:pPr>
            <a:r>
              <a:rPr lang="de-DE" sz="2100" b="1" dirty="0">
                <a:latin typeface="Arial" panose="020B0604020202020204" pitchFamily="34" charset="0"/>
                <a:cs typeface="Arial" panose="020B0604020202020204" pitchFamily="34" charset="0"/>
              </a:rPr>
              <a:t>Jede Führungsrolle erfordert spezifisches Führungsverhalten</a:t>
            </a:r>
          </a:p>
          <a:p>
            <a:pPr marL="900113">
              <a:lnSpc>
                <a:spcPct val="150000"/>
              </a:lnSpc>
              <a:buFont typeface="Symbol" panose="05050102010706020507" pitchFamily="18" charset="2"/>
              <a:buChar char="-"/>
              <a:tabLst>
                <a:tab pos="3940175" algn="l"/>
                <a:tab pos="4302125" algn="l"/>
              </a:tabLst>
            </a:pPr>
            <a:r>
              <a:rPr lang="de-DE" sz="1700" b="1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Prozessbegleiter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	Key Milestones, Fokussieren</a:t>
            </a:r>
          </a:p>
          <a:p>
            <a:pPr marL="900113">
              <a:lnSpc>
                <a:spcPct val="150000"/>
              </a:lnSpc>
              <a:buFont typeface="Symbol" panose="05050102010706020507" pitchFamily="18" charset="2"/>
              <a:buChar char="-"/>
              <a:tabLst>
                <a:tab pos="3940175" algn="l"/>
                <a:tab pos="4302125" algn="l"/>
              </a:tabLst>
            </a:pPr>
            <a:r>
              <a:rPr lang="de-DE" sz="1700" b="1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Coach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	Experte, Methoden</a:t>
            </a:r>
          </a:p>
          <a:p>
            <a:pPr marL="900113">
              <a:lnSpc>
                <a:spcPct val="150000"/>
              </a:lnSpc>
              <a:buFont typeface="Symbol" panose="05050102010706020507" pitchFamily="18" charset="2"/>
              <a:buChar char="-"/>
              <a:tabLst>
                <a:tab pos="3940175" algn="l"/>
                <a:tab pos="4302125" algn="l"/>
              </a:tabLst>
            </a:pPr>
            <a:r>
              <a:rPr lang="de-DE" sz="1700" b="1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Moderator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	Struktur, Organisation</a:t>
            </a:r>
          </a:p>
          <a:p>
            <a:pPr marL="900113">
              <a:lnSpc>
                <a:spcPct val="150000"/>
              </a:lnSpc>
              <a:buFont typeface="Symbol" panose="05050102010706020507" pitchFamily="18" charset="2"/>
              <a:buChar char="-"/>
              <a:tabLst>
                <a:tab pos="3940175" algn="l"/>
                <a:tab pos="4302125" algn="l"/>
              </a:tabLst>
            </a:pPr>
            <a:r>
              <a:rPr lang="de-DE" sz="1700" b="1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Experte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	Themen, Inhalte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/>
            </a:r>
            <a:b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endParaRPr lang="de-DE" sz="1700" b="1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11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99592" y="6165304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aseline="30000" dirty="0" smtClean="0"/>
              <a:t>1)</a:t>
            </a:r>
            <a:r>
              <a:rPr lang="de-DE" sz="1400" dirty="0" smtClean="0"/>
              <a:t> Ziel – Planen – Entscheiden – Umsetzen – Kontrollieren – Anpassen 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981549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12</a:t>
            </a:r>
            <a:endParaRPr lang="de-DE" dirty="0"/>
          </a:p>
        </p:txBody>
      </p:sp>
      <p:sp>
        <p:nvSpPr>
          <p:cNvPr id="7" name="Inhaltsplatzhalter 4"/>
          <p:cNvSpPr txBox="1">
            <a:spLocks/>
          </p:cNvSpPr>
          <p:nvPr/>
        </p:nvSpPr>
        <p:spPr>
          <a:xfrm>
            <a:off x="457200" y="1268760"/>
            <a:ext cx="8229600" cy="48574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de-DE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1313" lvl="1" indent="0">
              <a:lnSpc>
                <a:spcPct val="150000"/>
              </a:lnSpc>
              <a:buFont typeface="Arial" panose="020B0604020202020204" pitchFamily="34" charset="0"/>
              <a:buNone/>
              <a:tabLst>
                <a:tab pos="631825" algn="l"/>
                <a:tab pos="1609725" algn="l"/>
              </a:tabLst>
            </a:pPr>
            <a:endParaRPr lang="de-DE" sz="1500" b="1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557114"/>
            <a:ext cx="57150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123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29600" cy="4857403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1616075" indent="0">
              <a:lnSpc>
                <a:spcPct val="110000"/>
              </a:lnSpc>
              <a:spcBef>
                <a:spcPts val="0"/>
              </a:spcBef>
              <a:buNone/>
            </a:pPr>
            <a:endParaRPr lang="de-DE" sz="1900" b="1" dirty="0" smtClean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1616075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de-DE" sz="19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Einladung zur geänderten Sichtweise</a:t>
            </a:r>
          </a:p>
          <a:p>
            <a:pPr marL="1616075" indent="0">
              <a:lnSpc>
                <a:spcPct val="110000"/>
              </a:lnSpc>
              <a:spcBef>
                <a:spcPts val="0"/>
              </a:spcBef>
              <a:buNone/>
            </a:pPr>
            <a:endParaRPr lang="de-DE" sz="1900" b="1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331311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de-DE" sz="66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</a:t>
            </a:r>
          </a:p>
          <a:p>
            <a:pPr marL="1616075" indent="0">
              <a:lnSpc>
                <a:spcPct val="110000"/>
              </a:lnSpc>
              <a:spcBef>
                <a:spcPts val="0"/>
              </a:spcBef>
              <a:buNone/>
            </a:pPr>
            <a:endParaRPr lang="de-DE" sz="1900" b="1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1616075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Als Schulleitung haben Sie</a:t>
            </a:r>
          </a:p>
          <a:p>
            <a:pPr marL="1616075" indent="0">
              <a:lnSpc>
                <a:spcPct val="110000"/>
              </a:lnSpc>
              <a:spcBef>
                <a:spcPts val="0"/>
              </a:spcBef>
              <a:buNone/>
            </a:pPr>
            <a:endParaRPr lang="de-DE" sz="1900" dirty="0" smtClean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1881188" indent="-265113">
              <a:lnSpc>
                <a:spcPct val="110000"/>
              </a:lnSpc>
              <a:spcBef>
                <a:spcPts val="0"/>
              </a:spcBef>
            </a:pPr>
            <a:r>
              <a:rPr lang="de-DE" sz="19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mehr Gestaltungmöglichkeiten</a:t>
            </a:r>
          </a:p>
          <a:p>
            <a:pPr marL="1881188" indent="-265113">
              <a:lnSpc>
                <a:spcPct val="110000"/>
              </a:lnSpc>
              <a:spcBef>
                <a:spcPts val="0"/>
              </a:spcBef>
            </a:pPr>
            <a:r>
              <a:rPr lang="de-DE" sz="19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mehr Freiheiten</a:t>
            </a:r>
          </a:p>
          <a:p>
            <a:pPr marL="1881188" indent="-265113">
              <a:lnSpc>
                <a:spcPct val="110000"/>
              </a:lnSpc>
              <a:spcBef>
                <a:spcPts val="0"/>
              </a:spcBef>
            </a:pPr>
            <a:r>
              <a:rPr lang="de-DE" sz="19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mehr Entscheidungskompetenzen</a:t>
            </a:r>
          </a:p>
          <a:p>
            <a:pPr marL="1616075" indent="0">
              <a:lnSpc>
                <a:spcPct val="110000"/>
              </a:lnSpc>
              <a:spcBef>
                <a:spcPts val="0"/>
              </a:spcBef>
              <a:buNone/>
            </a:pPr>
            <a:endParaRPr lang="de-DE" sz="1900" dirty="0" smtClean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1616075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in der Führung Ihrer Schule als so</a:t>
            </a:r>
          </a:p>
          <a:p>
            <a:pPr marL="1616075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manche Führungskraft für seinen Bereich</a:t>
            </a:r>
          </a:p>
          <a:p>
            <a:pPr marL="1616075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in der sozialen Marktwirtschaft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13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30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1</a:t>
            </a:r>
            <a:endParaRPr lang="de-DE" dirty="0"/>
          </a:p>
        </p:txBody>
      </p:sp>
      <p:sp>
        <p:nvSpPr>
          <p:cNvPr id="7" name="Inhaltsplatzhalter 4"/>
          <p:cNvSpPr txBox="1">
            <a:spLocks/>
          </p:cNvSpPr>
          <p:nvPr/>
        </p:nvSpPr>
        <p:spPr>
          <a:xfrm>
            <a:off x="457200" y="1268760"/>
            <a:ext cx="8229600" cy="48574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de-D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Wie definieren Führungskräfte ihre Rolle in Unternehmen?</a:t>
            </a:r>
          </a:p>
          <a:p>
            <a:pPr marL="341313" lvl="1" indent="0">
              <a:lnSpc>
                <a:spcPct val="150000"/>
              </a:lnSpc>
              <a:buFont typeface="Arial" panose="020B0604020202020204" pitchFamily="34" charset="0"/>
              <a:buNone/>
              <a:tabLst>
                <a:tab pos="631825" algn="l"/>
                <a:tab pos="1609725" algn="l"/>
              </a:tabLst>
            </a:pPr>
            <a:endParaRPr lang="de-DE" sz="1500" b="1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899592" y="6196662"/>
            <a:ext cx="61206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Quelle: Akademie für Führungskräfte der Wirtschaft GmbH, Überlingen</a:t>
            </a:r>
            <a:endParaRPr lang="de-DE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763688" y="1844824"/>
            <a:ext cx="5649640" cy="4109958"/>
            <a:chOff x="1763688" y="1844824"/>
            <a:chExt cx="5649640" cy="4109958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3688" y="1844824"/>
              <a:ext cx="5649640" cy="4094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xtfeld 1"/>
            <p:cNvSpPr txBox="1"/>
            <p:nvPr/>
          </p:nvSpPr>
          <p:spPr>
            <a:xfrm>
              <a:off x="2483768" y="2754153"/>
              <a:ext cx="1368152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e-DE" sz="105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Probleme lösen</a:t>
              </a:r>
              <a:endParaRPr lang="de-DE" sz="10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5148064" y="2503929"/>
              <a:ext cx="792088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e-DE" sz="105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zuhören</a:t>
              </a:r>
              <a:endParaRPr lang="de-DE" sz="10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5940152" y="3391108"/>
              <a:ext cx="1296144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e-DE" sz="105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Feedback geben</a:t>
              </a:r>
              <a:endParaRPr lang="de-DE" sz="10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5796136" y="5157192"/>
              <a:ext cx="1008112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e-DE" sz="105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beobachten</a:t>
              </a:r>
              <a:endParaRPr lang="de-DE" sz="10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5364088" y="5700866"/>
              <a:ext cx="1008112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e-DE" sz="105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0,7%</a:t>
              </a:r>
              <a:endParaRPr lang="de-DE" sz="10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918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29600" cy="4857403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Ihr Führungsstil hat Einfluss auf den Erfolg Ihrer Schule</a:t>
            </a:r>
          </a:p>
          <a:p>
            <a:pPr>
              <a:lnSpc>
                <a:spcPct val="150000"/>
              </a:lnSpc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Persönlichkeitseigenschaften </a:t>
            </a: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 Stil  Erfolg  Motivation (Lehrer/Innen und Schüler)</a:t>
            </a:r>
          </a:p>
          <a:p>
            <a:pPr>
              <a:lnSpc>
                <a:spcPct val="150000"/>
              </a:lnSpc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Führungsstil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Hierarchisch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/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Entscheiden – Anweisung – Aufgabe – Ausführung – Fehlerbestrafung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Kooperativ / Partizipativ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/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Einbeziehung – Diskussion – Unterstützung – Fehlerhilfe</a:t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Entfaltung Leistungsbereitschaft und -fähigkeit, Kreativität, Selbständigkeit</a:t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</a:t>
            </a: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WICHTIG: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Kommunikationsstrukturen, Spielregeln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Laissez-faire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/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Eigenständige Entscheidung – Individualität – erfordert Disziplin 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  <a:tab pos="2478088" algn="l"/>
                <a:tab pos="2690813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Situative Führung = Personen- und Situations-abhängig</a:t>
            </a:r>
            <a:b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Delegieren – Partizipieren – Überzeugen – Unterweisen</a:t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</a:t>
            </a: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WICHTIG: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	Reflektion über Kompetenz und Engagement des Geführten</a:t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		NICHT jeden gleich behandeln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3560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29600" cy="4857403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Situatives Führen</a:t>
            </a:r>
          </a:p>
          <a:p>
            <a:pPr>
              <a:lnSpc>
                <a:spcPct val="150000"/>
              </a:lnSpc>
            </a:pPr>
            <a:r>
              <a:rPr lang="de-DE" sz="15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Wichtige Grundbegriffe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  <a:tab pos="3048000" algn="l"/>
                <a:tab pos="3233738" algn="l"/>
              </a:tabLst>
            </a:pPr>
            <a:r>
              <a:rPr lang="de-DE" sz="15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Beziehungsorientierung 	</a:t>
            </a:r>
            <a:r>
              <a:rPr lang="de-DE" sz="15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= unterstützendes, wertschätzendes und lobendes Verhalten 				des Vorgesetzten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  <a:tab pos="3048000" algn="l"/>
                <a:tab pos="3233738" algn="l"/>
              </a:tabLst>
            </a:pPr>
            <a:r>
              <a:rPr lang="de-DE" sz="15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Aufgabenorientierung 	</a:t>
            </a:r>
            <a:r>
              <a:rPr lang="de-DE" sz="15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= dirigierendes Verhalten mit detaillierten Instruktionen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  <a:tab pos="3048000" algn="l"/>
                <a:tab pos="3233738" algn="l"/>
              </a:tabLst>
            </a:pPr>
            <a:r>
              <a:rPr lang="de-DE" sz="15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Reifegrad der Geführten 	</a:t>
            </a:r>
            <a:r>
              <a:rPr lang="de-DE" sz="15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= Kompetenz und Engagement</a:t>
            </a:r>
          </a:p>
          <a:p>
            <a:pPr>
              <a:lnSpc>
                <a:spcPct val="150000"/>
              </a:lnSpc>
              <a:tabLst>
                <a:tab pos="631825" algn="l"/>
                <a:tab pos="1609725" algn="l"/>
                <a:tab pos="3048000" algn="l"/>
                <a:tab pos="3233738" algn="l"/>
              </a:tabLst>
            </a:pPr>
            <a:r>
              <a:rPr lang="de-DE" sz="15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Empfehlungen</a:t>
            </a:r>
          </a:p>
          <a:p>
            <a:pPr marL="631825" indent="-271463">
              <a:lnSpc>
                <a:spcPct val="150000"/>
              </a:lnSpc>
              <a:buFont typeface="+mj-lt"/>
              <a:buAutoNum type="arabicPeriod"/>
              <a:tabLst>
                <a:tab pos="631825" algn="l"/>
                <a:tab pos="1609725" algn="l"/>
                <a:tab pos="3048000" algn="l"/>
                <a:tab pos="3233738" algn="l"/>
              </a:tabLst>
            </a:pPr>
            <a:r>
              <a:rPr lang="de-DE" sz="15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Niedrige Reife 	</a:t>
            </a:r>
            <a:r>
              <a:rPr lang="de-DE" sz="15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 Aufgabenorientierung anwenden: dirigieren, unterweisen</a:t>
            </a:r>
          </a:p>
          <a:p>
            <a:pPr marL="631825" indent="-271463">
              <a:lnSpc>
                <a:spcPct val="150000"/>
              </a:lnSpc>
              <a:buFont typeface="+mj-lt"/>
              <a:buAutoNum type="arabicPeriod"/>
              <a:tabLst>
                <a:tab pos="631825" algn="l"/>
                <a:tab pos="1609725" algn="l"/>
                <a:tab pos="3048000" algn="l"/>
                <a:tab pos="3233738" algn="l"/>
              </a:tabLst>
            </a:pPr>
            <a:r>
              <a:rPr lang="de-DE" sz="15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Niedrige bis mittlere Reife 	</a:t>
            </a:r>
            <a:r>
              <a:rPr lang="de-DE" sz="15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 Aufgaben- und primär Beziehungsorientierung gleichzeitig 			anwenden: dirigieren, unterstützen sowie überzeugen</a:t>
            </a:r>
          </a:p>
          <a:p>
            <a:pPr marL="631825" indent="-271463">
              <a:lnSpc>
                <a:spcPct val="150000"/>
              </a:lnSpc>
              <a:buFont typeface="+mj-lt"/>
              <a:buAutoNum type="arabicPeriod"/>
              <a:tabLst>
                <a:tab pos="631825" algn="l"/>
                <a:tab pos="1609725" algn="l"/>
                <a:tab pos="3048000" algn="l"/>
                <a:tab pos="3233738" algn="l"/>
              </a:tabLst>
            </a:pPr>
            <a:r>
              <a:rPr lang="de-DE" sz="15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Mittlere bis hohe Reife 	</a:t>
            </a:r>
            <a:r>
              <a:rPr lang="de-DE" sz="15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 stark unterstützend und wenig aufgabenorientiert führen: 			 einbeziehen, partizipieren</a:t>
            </a:r>
          </a:p>
          <a:p>
            <a:pPr marL="631825" indent="-271463">
              <a:lnSpc>
                <a:spcPct val="150000"/>
              </a:lnSpc>
              <a:buFont typeface="+mj-lt"/>
              <a:buAutoNum type="arabicPeriod"/>
              <a:tabLst>
                <a:tab pos="631825" algn="l"/>
                <a:tab pos="1609725" algn="l"/>
                <a:tab pos="3048000" algn="l"/>
                <a:tab pos="3233738" algn="l"/>
              </a:tabLst>
            </a:pPr>
            <a:r>
              <a:rPr lang="de-DE" sz="15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Hohe Reife 		</a:t>
            </a:r>
            <a:r>
              <a:rPr lang="de-DE" sz="15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 geringe Aufgaben- und Beziehungsorientierung anwenden: 			Verantwortung übertragen, delegieren</a:t>
            </a:r>
            <a:endParaRPr lang="de-DE" sz="1500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341313" lvl="1" indent="0">
              <a:lnSpc>
                <a:spcPct val="150000"/>
              </a:lnSpc>
              <a:buNone/>
              <a:tabLst>
                <a:tab pos="631825" algn="l"/>
                <a:tab pos="1609725" algn="l"/>
              </a:tabLst>
            </a:pPr>
            <a:endParaRPr lang="de-DE" sz="1500" b="1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582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4</a:t>
            </a:r>
            <a:endParaRPr lang="de-DE" dirty="0"/>
          </a:p>
        </p:txBody>
      </p:sp>
      <p:sp>
        <p:nvSpPr>
          <p:cNvPr id="7" name="Inhaltsplatzhalter 4"/>
          <p:cNvSpPr txBox="1">
            <a:spLocks/>
          </p:cNvSpPr>
          <p:nvPr/>
        </p:nvSpPr>
        <p:spPr>
          <a:xfrm>
            <a:off x="457200" y="1254944"/>
            <a:ext cx="8229600" cy="48574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Situatives Führen</a:t>
            </a:r>
          </a:p>
          <a:p>
            <a:pPr marL="341313" lvl="1" indent="0">
              <a:lnSpc>
                <a:spcPct val="150000"/>
              </a:lnSpc>
              <a:buFont typeface="Arial" panose="020B0604020202020204" pitchFamily="34" charset="0"/>
              <a:buNone/>
              <a:tabLst>
                <a:tab pos="631825" algn="l"/>
                <a:tab pos="1609725" algn="l"/>
              </a:tabLst>
            </a:pPr>
            <a:endParaRPr lang="de-DE" sz="1500" b="1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</p:txBody>
      </p:sp>
      <p:pic>
        <p:nvPicPr>
          <p:cNvPr id="9" name="Inhaltsplatzhalter 8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678" y="1743573"/>
            <a:ext cx="7468643" cy="4239217"/>
          </a:xfrm>
        </p:spPr>
      </p:pic>
      <p:grpSp>
        <p:nvGrpSpPr>
          <p:cNvPr id="2" name="Gruppieren 1"/>
          <p:cNvGrpSpPr/>
          <p:nvPr/>
        </p:nvGrpSpPr>
        <p:grpSpPr>
          <a:xfrm>
            <a:off x="1691680" y="2132856"/>
            <a:ext cx="5040560" cy="3191196"/>
            <a:chOff x="1691680" y="2132856"/>
            <a:chExt cx="5040560" cy="3191196"/>
          </a:xfrm>
        </p:grpSpPr>
        <p:sp>
          <p:nvSpPr>
            <p:cNvPr id="10" name="Textfeld 9"/>
            <p:cNvSpPr txBox="1"/>
            <p:nvPr/>
          </p:nvSpPr>
          <p:spPr>
            <a:xfrm>
              <a:off x="1691680" y="2132856"/>
              <a:ext cx="15841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Stil 3:</a:t>
              </a:r>
              <a:r>
                <a:rPr lang="de-DE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partizipieren (einbeziehen)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148064" y="2132856"/>
              <a:ext cx="15841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Stil 2:</a:t>
              </a:r>
              <a:r>
                <a:rPr lang="de-DE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„verkaufen“</a:t>
              </a:r>
            </a:p>
            <a:p>
              <a:pPr algn="ctr"/>
              <a:r>
                <a:rPr lang="de-DE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(überzeugen)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2483768" y="4862387"/>
              <a:ext cx="15841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Stil 4:</a:t>
              </a:r>
              <a:r>
                <a:rPr lang="de-DE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delegieren</a:t>
              </a:r>
            </a:p>
            <a:p>
              <a:pPr algn="ctr"/>
              <a:r>
                <a:rPr lang="de-DE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(Zielorientierung)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4355976" y="4862387"/>
              <a:ext cx="18722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Stil 1:</a:t>
              </a:r>
              <a:r>
                <a:rPr lang="de-DE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unterweisen</a:t>
              </a:r>
            </a:p>
            <a:p>
              <a:pPr algn="ctr"/>
              <a:r>
                <a:rPr lang="de-DE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(Aufgaben Orientierung)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Textfeld 10"/>
          <p:cNvSpPr txBox="1"/>
          <p:nvPr/>
        </p:nvSpPr>
        <p:spPr>
          <a:xfrm>
            <a:off x="899592" y="6196662"/>
            <a:ext cx="22322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Quelle: </a:t>
            </a:r>
            <a:r>
              <a:rPr lang="de-DE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Hersey</a:t>
            </a:r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&amp; Blanchard</a:t>
            </a:r>
            <a:endParaRPr lang="de-DE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43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29600" cy="4857403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Führungserfolge würdigen und für sich anerkennen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Widerstände überwinden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/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Bsp.: Entwicklung eines Schulprogrammes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Zusatzaufgaben delegieren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/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Bsp.: Keine zusätzliche Entlohnung oder kaum Entlastung möglich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Engagierte, motivierte Lehrkräfte gewinnen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/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Bsp.: Selbstverantwortung = Berufszufriedenheit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  <a:tab pos="2066925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Führen mit Zielen (Stil 4: Delegation)</a:t>
            </a:r>
            <a:b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Bsp.: Follow-</a:t>
            </a:r>
            <a:r>
              <a:rPr lang="de-DE" sz="1700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up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vereinbarter Zwischenergebnisse</a:t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	Umsetzung in Beurteilungen und Jahresgesprächen</a:t>
            </a:r>
          </a:p>
          <a:p>
            <a:pPr marL="627063" lvl="1">
              <a:lnSpc>
                <a:spcPct val="150000"/>
              </a:lnSpc>
              <a:tabLst>
                <a:tab pos="631825" algn="l"/>
                <a:tab pos="1609725" algn="l"/>
                <a:tab pos="2151063" algn="l"/>
              </a:tabLst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Sozialkompetenz stärken</a:t>
            </a:r>
            <a:b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Bsp.: Überprüfung der Leistungs-</a:t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	 </a:t>
            </a:r>
            <a:r>
              <a:rPr lang="de-DE" sz="1700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fähigkeit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/>
            </a:r>
            <a:b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	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 </a:t>
            </a: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bereitschaft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/>
            </a:r>
            <a:b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		 </a:t>
            </a: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wirksamkeit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626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29600" cy="5040560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Führen als „zahnloser Tiger“?</a:t>
            </a:r>
          </a:p>
          <a:p>
            <a:pPr>
              <a:lnSpc>
                <a:spcPct val="150000"/>
              </a:lnSpc>
            </a:pPr>
            <a:endParaRPr lang="de-DE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de-DE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de-DE" sz="900" dirty="0" smtClean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>
              <a:lnSpc>
                <a:spcPct val="150000"/>
              </a:lnSpc>
            </a:pPr>
            <a:endParaRPr lang="de-DE" sz="1900" dirty="0" smtClean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>
              <a:lnSpc>
                <a:spcPct val="150000"/>
              </a:lnSpc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Schulentwicklung durch programmatische Arbeitsgruppen</a:t>
            </a:r>
          </a:p>
          <a:p>
            <a:pPr>
              <a:lnSpc>
                <a:spcPct val="150000"/>
              </a:lnSpc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Kooperationsformen entwickeln, z. B. Hospitation (Kollegen Ebene) als Teamentwicklung</a:t>
            </a:r>
            <a:b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 emotionale Unterstützung und Teamgeist durch Stärkenorientierung</a:t>
            </a:r>
            <a:b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 gegenseitiges Lernen, Coachen und Erfahrungsaustausch in Anerkennungskultur</a:t>
            </a:r>
          </a:p>
          <a:p>
            <a:pPr>
              <a:lnSpc>
                <a:spcPct val="150000"/>
              </a:lnSpc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Unterstützungssysteme aufbauen, z. B. inklusive Schule (Gemeinde, Gesundheitsamt, Jugendhilfeträger wie AWO, Caritas, etc.) oder Integration von Flüchtlingen (z. B. Kultur- und Sprachmittler)</a:t>
            </a:r>
          </a:p>
          <a:p>
            <a:pPr>
              <a:lnSpc>
                <a:spcPct val="150000"/>
              </a:lnSpc>
              <a:tabLst>
                <a:tab pos="3503613" algn="l"/>
              </a:tabLst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Fokussiertes Lehrerprofil entwickeln, z. B. eindeutige Stellenprofile (in Zusammenarbeit mit dem Lehrerrat) – partizipative Leitung von Schul- und Lehrerkonferenz, Gleichstellungsbeauftragte(r), (Personalrat lediglich beratend)</a:t>
            </a:r>
          </a:p>
          <a:p>
            <a:pPr>
              <a:lnSpc>
                <a:spcPct val="150000"/>
              </a:lnSpc>
              <a:tabLst>
                <a:tab pos="3503613" algn="l"/>
              </a:tabLst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Lehrkräfte weiterentwickeln durch dienstliche Beurteilungen</a:t>
            </a:r>
          </a:p>
          <a:p>
            <a:pPr>
              <a:lnSpc>
                <a:spcPct val="150000"/>
              </a:lnSpc>
              <a:tabLst>
                <a:tab pos="3940175" algn="l"/>
              </a:tabLst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Neue Sichtweisen integrieren, z. B. durch stärkere Einbindung der Fachleiter</a:t>
            </a:r>
          </a:p>
          <a:p>
            <a:pPr>
              <a:lnSpc>
                <a:spcPct val="150000"/>
              </a:lnSpc>
              <a:tabLst>
                <a:tab pos="3940175" algn="l"/>
              </a:tabLst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Kompetenzen erweitern durch </a:t>
            </a:r>
            <a:r>
              <a:rPr lang="de-DE" sz="19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schulbezogene und regionale Vernetzung</a:t>
            </a: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/>
            </a:r>
            <a:b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 Auf-/Ausbau von fachlichen, diagnostischen und pädagogischen Kompetenzen</a:t>
            </a:r>
          </a:p>
          <a:p>
            <a:pPr>
              <a:lnSpc>
                <a:spcPct val="150000"/>
              </a:lnSpc>
              <a:tabLst>
                <a:tab pos="3503613" algn="l"/>
              </a:tabLst>
            </a:pPr>
            <a:r>
              <a:rPr lang="de-DE" sz="19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Fachliche Personalvertretungen durch Beziehungsaufbau ermöglichen, ohne beamtenrechtlichen Anspruch</a:t>
            </a:r>
            <a:endParaRPr lang="de-DE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6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1403648" y="1754232"/>
            <a:ext cx="6264696" cy="738664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SIE HABEN MEHR </a:t>
            </a:r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GESTALTUNGSMÖGLICHKEITEN </a:t>
            </a:r>
            <a:b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ALS VIELE VORGESETZTE IN DER MARKTWIRTSCHAFT</a:t>
            </a:r>
          </a:p>
        </p:txBody>
      </p:sp>
    </p:spTree>
    <p:extLst>
      <p:ext uri="{BB962C8B-B14F-4D97-AF65-F5344CB8AC3E}">
        <p14:creationId xmlns:p14="http://schemas.microsoft.com/office/powerpoint/2010/main" val="78948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29600" cy="5040560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„Handicaps“ der Kompetenzen durch Situative Führung „managen“</a:t>
            </a:r>
          </a:p>
          <a:p>
            <a:pPr>
              <a:lnSpc>
                <a:spcPct val="150000"/>
              </a:lnSpc>
              <a:tabLst>
                <a:tab pos="4300538" algn="l"/>
                <a:tab pos="4572000" algn="l"/>
              </a:tabLst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beschränktes Mitspracherecht bei </a:t>
            </a:r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Einstellungen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	positionsscharfe Stellenprofile (trotz 		Lehrermangel)</a:t>
            </a:r>
          </a:p>
          <a:p>
            <a:pPr>
              <a:lnSpc>
                <a:spcPct val="150000"/>
              </a:lnSpc>
              <a:tabLst>
                <a:tab pos="4300538" algn="l"/>
                <a:tab pos="4572000" algn="l"/>
              </a:tabLst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mangelnde Befugnisse bei </a:t>
            </a:r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Beförderungen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	Vernetzung und aktive Kontaktpflege</a:t>
            </a:r>
            <a:b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 	zielorientiertes Unterstützen / Coaching</a:t>
            </a:r>
          </a:p>
          <a:p>
            <a:pPr>
              <a:lnSpc>
                <a:spcPct val="150000"/>
              </a:lnSpc>
              <a:tabLst>
                <a:tab pos="4300538" algn="l"/>
                <a:tab pos="4572000" algn="l"/>
              </a:tabLst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oftmals Unwirksamkeit von </a:t>
            </a:r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Abmahnungen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	Verbesserung durch wertschätzende 		Partizipation?</a:t>
            </a:r>
            <a:b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	Ausreichende Dokumentation bei 			Erfolgslosigkeit</a:t>
            </a:r>
          </a:p>
          <a:p>
            <a:pPr>
              <a:lnSpc>
                <a:spcPct val="150000"/>
              </a:lnSpc>
              <a:tabLst>
                <a:tab pos="4300538" algn="l"/>
                <a:tab pos="4572000" algn="l"/>
              </a:tabLst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kein </a:t>
            </a:r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Kündigungs-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bzw. </a:t>
            </a:r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Versetzungsrecht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	Beurteilungsgespräche mit Zielen</a:t>
            </a:r>
            <a:b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 	Führungsstil 2: Überzeugen</a:t>
            </a:r>
          </a:p>
          <a:p>
            <a:pPr>
              <a:lnSpc>
                <a:spcPct val="150000"/>
              </a:lnSpc>
              <a:tabLst>
                <a:tab pos="4300538" algn="l"/>
                <a:tab pos="4572000" algn="l"/>
              </a:tabLst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lediglich </a:t>
            </a:r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Misswirtschaft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verwalten		Projektarbeit (Definition ‚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key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milestones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‘, (Gefühl, Eindruck)		Termine, Verantwortlichkeiten)</a:t>
            </a:r>
            <a:b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	Prioritäten nach Einflussmöglichkeit</a:t>
            </a:r>
            <a:b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</a:b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		Stil 3 und 4: Partizipation und Delegation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342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208912" cy="64807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Führung im Spannungsfeld von Hierarchie und Partizipation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29600" cy="4857403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Motivation – der intrinsische Antrieb</a:t>
            </a:r>
          </a:p>
          <a:p>
            <a:pPr marL="269875" indent="-269875">
              <a:lnSpc>
                <a:spcPct val="150000"/>
              </a:lnSpc>
              <a:buNone/>
              <a:tabLst>
                <a:tab pos="269875" algn="l"/>
              </a:tabLst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= 	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Befriedigung von Bedürfnissen der individuellen Lebens-, Arbeits- und Berufswerte durch</a:t>
            </a:r>
            <a:endParaRPr lang="de-DE" sz="1400" dirty="0" smtClean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541338" indent="-271463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Entwicklungsmöglichkeiten 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 Angebote von Entlastungsstunden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Sonderaufgaben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Projektarbeit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Stellvertretende Tätigkeiten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Hospitation, Mentoring, Coaching</a:t>
            </a:r>
          </a:p>
          <a:p>
            <a:pPr marL="811213" lvl="1" indent="-269875"/>
            <a:endParaRPr lang="de-DE" sz="1400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541338" indent="-271463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Erweiterung Verantwortung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ganzheitliche Aufgabenstellung (z. B. Organisation „Tag der offenen Tür“)</a:t>
            </a:r>
          </a:p>
          <a:p>
            <a:pPr marL="811213" lvl="1" indent="-269875"/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delegative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Führung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ziel- und ergebnisorientierte Führung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flexible Arbeitszeit und -ort am Nachmittag (‘freie‘ Marktwirtschaft)</a:t>
            </a:r>
          </a:p>
          <a:p>
            <a:pPr marL="811213" lvl="1" indent="-269875"/>
            <a:endParaRPr lang="de-DE" sz="1400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541338" indent="-271463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Gute soziale Beziehungen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kooperativ-konsultative Führung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vertrauensvolle, offene Kommunikation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Zeit für informellen Austausch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gute Teamorganisation</a:t>
            </a:r>
          </a:p>
          <a:p>
            <a:pPr marL="811213" lvl="1" indent="-269875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aktives Zuhören (Echo-Technik) und Wertschätzung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8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793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ank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</Words>
  <Application>Microsoft Office PowerPoint</Application>
  <PresentationFormat>Bildschirmpräsentation (4:3)</PresentationFormat>
  <Paragraphs>159</Paragraphs>
  <Slides>14</Slides>
  <Notes>1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  <vt:variant>
        <vt:lpstr>Zielgruppenorientierte Präsentationen</vt:lpstr>
      </vt:variant>
      <vt:variant>
        <vt:i4>1</vt:i4>
      </vt:variant>
    </vt:vector>
  </HeadingPairs>
  <TitlesOfParts>
    <vt:vector size="16" baseType="lpstr">
      <vt:lpstr>Larissa</vt:lpstr>
      <vt:lpstr>Dieter Woitscheck – DWU Unternehmerberatung / Coaching / Mediation</vt:lpstr>
      <vt:lpstr>Führung im Spannungsfeld von Hierarchie und Partizipation</vt:lpstr>
      <vt:lpstr>Führung im Spannungsfeld von Hierarchie und Partizipation</vt:lpstr>
      <vt:lpstr>Führung im Spannungsfeld von Hierarchie und Partizipation</vt:lpstr>
      <vt:lpstr>Führung im Spannungsfeld von Hierarchie und Partizipation</vt:lpstr>
      <vt:lpstr>Führung im Spannungsfeld von Hierarchie und Partizipation</vt:lpstr>
      <vt:lpstr>Führung im Spannungsfeld von Hierarchie und Partizipation</vt:lpstr>
      <vt:lpstr>Führung im Spannungsfeld von Hierarchie und Partizipation</vt:lpstr>
      <vt:lpstr>Führung im Spannungsfeld von Hierarchie und Partizipation</vt:lpstr>
      <vt:lpstr>Führung im Spannungsfeld von Hierarchie und Partizipation</vt:lpstr>
      <vt:lpstr>Führung im Spannungsfeld von Hierarchie und Partizipation</vt:lpstr>
      <vt:lpstr>Führung im Spannungsfeld von Hierarchie und Partizipation</vt:lpstr>
      <vt:lpstr>Führung im Spannungsfeld von Hierarchie und Partizipation</vt:lpstr>
      <vt:lpstr>Führung im Spannungsfeld von Hierarchie und Partizipation</vt:lpstr>
      <vt:lpstr>Zielgruppenpräsentation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Führung im Spannungsfeld von Hierarchie und Partizipation</dc:title>
  <dc:creator>Silke Bartels</dc:creator>
  <cp:lastModifiedBy>Silke Bartels</cp:lastModifiedBy>
  <cp:revision>49</cp:revision>
  <cp:lastPrinted>2015-10-28T12:38:06Z</cp:lastPrinted>
  <dcterms:created xsi:type="dcterms:W3CDTF">2015-10-09T08:44:01Z</dcterms:created>
  <dcterms:modified xsi:type="dcterms:W3CDTF">2015-11-11T13:06:22Z</dcterms:modified>
</cp:coreProperties>
</file>