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5" r:id="rId7"/>
    <p:sldId id="261" r:id="rId8"/>
    <p:sldId id="262" r:id="rId9"/>
    <p:sldId id="270" r:id="rId10"/>
    <p:sldId id="269" r:id="rId11"/>
    <p:sldId id="263" r:id="rId12"/>
    <p:sldId id="266" r:id="rId13"/>
    <p:sldId id="268" r:id="rId14"/>
    <p:sldId id="271"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1"/>
  </p:normalViewPr>
  <p:slideViewPr>
    <p:cSldViewPr snapToGrid="0" snapToObjects="1">
      <p:cViewPr varScale="1">
        <p:scale>
          <a:sx n="109" d="100"/>
          <a:sy n="109" d="100"/>
        </p:scale>
        <p:origin x="636"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A05222-4D9F-034B-8F6D-01D6025A0E91}" type="datetimeFigureOut">
              <a:rPr lang="de-DE" smtClean="0"/>
              <a:t>21.08.2022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3C3DA7-394E-324F-A0E5-688AC248AE40}" type="slidenum">
              <a:rPr lang="de-DE" smtClean="0"/>
              <a:t>‹Nr.›</a:t>
            </a:fld>
            <a:endParaRPr lang="de-DE"/>
          </a:p>
        </p:txBody>
      </p:sp>
    </p:spTree>
    <p:extLst>
      <p:ext uri="{BB962C8B-B14F-4D97-AF65-F5344CB8AC3E}">
        <p14:creationId xmlns:p14="http://schemas.microsoft.com/office/powerpoint/2010/main" val="1561514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Mastertitelformat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Master-Untertitelformat bearbeiten</a:t>
            </a:r>
            <a:endParaRPr lang="de-DE"/>
          </a:p>
        </p:txBody>
      </p:sp>
      <p:sp>
        <p:nvSpPr>
          <p:cNvPr id="4" name="Datumsplatzhalter 3"/>
          <p:cNvSpPr>
            <a:spLocks noGrp="1"/>
          </p:cNvSpPr>
          <p:nvPr>
            <p:ph type="dt" sz="half" idx="10"/>
          </p:nvPr>
        </p:nvSpPr>
        <p:spPr/>
        <p:txBody>
          <a:bodyPr/>
          <a:lstStyle/>
          <a:p>
            <a:fld id="{5E9EAC36-88C2-9243-9A4B-91788078833D}" type="datetimeFigureOut">
              <a:rPr lang="de-DE" smtClean="0"/>
              <a:t>21.08.2022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407090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Platzhalter für vertikalen Text 2"/>
          <p:cNvSpPr>
            <a:spLocks noGrp="1"/>
          </p:cNvSpPr>
          <p:nvPr>
            <p:ph type="body" orient="vert" idx="1"/>
          </p:nvPr>
        </p:nvSpPr>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E9EAC36-88C2-9243-9A4B-91788078833D}" type="datetimeFigureOut">
              <a:rPr lang="de-DE" smtClean="0"/>
              <a:t>21.08.2022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2137817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Mastertitelformat bearbeiten</a:t>
            </a:r>
            <a:endParaRPr lang="de-DE"/>
          </a:p>
        </p:txBody>
      </p:sp>
      <p:sp>
        <p:nvSpPr>
          <p:cNvPr id="3" name="Platzhalter für vertikalen Text 2"/>
          <p:cNvSpPr>
            <a:spLocks noGrp="1"/>
          </p:cNvSpPr>
          <p:nvPr>
            <p:ph type="body" orient="vert" idx="1"/>
          </p:nvPr>
        </p:nvSpPr>
        <p:spPr>
          <a:xfrm>
            <a:off x="838200" y="365125"/>
            <a:ext cx="7734300" cy="5811838"/>
          </a:xfrm>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E9EAC36-88C2-9243-9A4B-91788078833D}" type="datetimeFigureOut">
              <a:rPr lang="de-DE" smtClean="0"/>
              <a:t>21.08.2022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744631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idx="1"/>
          </p:nvPr>
        </p:nvSpPr>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E9EAC36-88C2-9243-9A4B-91788078833D}" type="datetimeFigureOut">
              <a:rPr lang="de-DE" smtClean="0"/>
              <a:t>21.08.2022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88680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Mastertitelformat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Mastertextformat bearbeiten</a:t>
            </a:r>
          </a:p>
        </p:txBody>
      </p:sp>
      <p:sp>
        <p:nvSpPr>
          <p:cNvPr id="4" name="Datumsplatzhalter 3"/>
          <p:cNvSpPr>
            <a:spLocks noGrp="1"/>
          </p:cNvSpPr>
          <p:nvPr>
            <p:ph type="dt" sz="half" idx="10"/>
          </p:nvPr>
        </p:nvSpPr>
        <p:spPr/>
        <p:txBody>
          <a:bodyPr/>
          <a:lstStyle/>
          <a:p>
            <a:fld id="{5E9EAC36-88C2-9243-9A4B-91788078833D}" type="datetimeFigureOut">
              <a:rPr lang="de-DE" smtClean="0"/>
              <a:t>21.08.2022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97865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5E9EAC36-88C2-9243-9A4B-91788078833D}" type="datetimeFigureOut">
              <a:rPr lang="de-DE" smtClean="0"/>
              <a:t>21.08.2022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1998720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Mastertitelformat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5E9EAC36-88C2-9243-9A4B-91788078833D}" type="datetimeFigureOut">
              <a:rPr lang="de-DE" smtClean="0"/>
              <a:t>21.08.2022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1558203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Datumsplatzhalter 2"/>
          <p:cNvSpPr>
            <a:spLocks noGrp="1"/>
          </p:cNvSpPr>
          <p:nvPr>
            <p:ph type="dt" sz="half" idx="10"/>
          </p:nvPr>
        </p:nvSpPr>
        <p:spPr/>
        <p:txBody>
          <a:bodyPr/>
          <a:lstStyle/>
          <a:p>
            <a:fld id="{5E9EAC36-88C2-9243-9A4B-91788078833D}" type="datetimeFigureOut">
              <a:rPr lang="de-DE" smtClean="0"/>
              <a:t>21.08.2022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163905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E9EAC36-88C2-9243-9A4B-91788078833D}" type="datetimeFigureOut">
              <a:rPr lang="de-DE" smtClean="0"/>
              <a:t>21.08.2022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1688224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Mastertitelformat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Mastertextformat bearbeiten</a:t>
            </a:r>
          </a:p>
        </p:txBody>
      </p:sp>
      <p:sp>
        <p:nvSpPr>
          <p:cNvPr id="5" name="Datumsplatzhalter 4"/>
          <p:cNvSpPr>
            <a:spLocks noGrp="1"/>
          </p:cNvSpPr>
          <p:nvPr>
            <p:ph type="dt" sz="half" idx="10"/>
          </p:nvPr>
        </p:nvSpPr>
        <p:spPr/>
        <p:txBody>
          <a:bodyPr/>
          <a:lstStyle/>
          <a:p>
            <a:fld id="{5E9EAC36-88C2-9243-9A4B-91788078833D}" type="datetimeFigureOut">
              <a:rPr lang="de-DE" smtClean="0"/>
              <a:t>21.08.2022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1428437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Mastertitelformat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Mastertextformat bearbeiten</a:t>
            </a:r>
          </a:p>
        </p:txBody>
      </p:sp>
      <p:sp>
        <p:nvSpPr>
          <p:cNvPr id="5" name="Datumsplatzhalter 4"/>
          <p:cNvSpPr>
            <a:spLocks noGrp="1"/>
          </p:cNvSpPr>
          <p:nvPr>
            <p:ph type="dt" sz="half" idx="10"/>
          </p:nvPr>
        </p:nvSpPr>
        <p:spPr/>
        <p:txBody>
          <a:bodyPr/>
          <a:lstStyle/>
          <a:p>
            <a:fld id="{5E9EAC36-88C2-9243-9A4B-91788078833D}" type="datetimeFigureOut">
              <a:rPr lang="de-DE" smtClean="0"/>
              <a:t>21.08.2022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E2DBB1-9463-D543-9178-1668B54DE36D}" type="slidenum">
              <a:rPr lang="de-DE" smtClean="0"/>
              <a:t>‹Nr.›</a:t>
            </a:fld>
            <a:endParaRPr lang="de-DE"/>
          </a:p>
        </p:txBody>
      </p:sp>
    </p:spTree>
    <p:extLst>
      <p:ext uri="{BB962C8B-B14F-4D97-AF65-F5344CB8AC3E}">
        <p14:creationId xmlns:p14="http://schemas.microsoft.com/office/powerpoint/2010/main" val="1026145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Mastertitelformat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EAC36-88C2-9243-9A4B-91788078833D}" type="datetimeFigureOut">
              <a:rPr lang="de-DE" smtClean="0"/>
              <a:t>21.08.2022</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E2DBB1-9463-D543-9178-1668B54DE36D}" type="slidenum">
              <a:rPr lang="de-DE" smtClean="0"/>
              <a:t>‹Nr.›</a:t>
            </a:fld>
            <a:endParaRPr lang="de-DE"/>
          </a:p>
        </p:txBody>
      </p:sp>
    </p:spTree>
    <p:extLst>
      <p:ext uri="{BB962C8B-B14F-4D97-AF65-F5344CB8AC3E}">
        <p14:creationId xmlns:p14="http://schemas.microsoft.com/office/powerpoint/2010/main" val="12952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ESHA</a:t>
            </a:r>
            <a:endParaRPr lang="de-DE" dirty="0"/>
          </a:p>
        </p:txBody>
      </p:sp>
      <p:sp>
        <p:nvSpPr>
          <p:cNvPr id="3" name="Untertitel 2"/>
          <p:cNvSpPr>
            <a:spLocks noGrp="1"/>
          </p:cNvSpPr>
          <p:nvPr>
            <p:ph type="subTitle" idx="1"/>
          </p:nvPr>
        </p:nvSpPr>
        <p:spPr/>
        <p:txBody>
          <a:bodyPr/>
          <a:lstStyle/>
          <a:p>
            <a:r>
              <a:rPr lang="de-DE" dirty="0" smtClean="0"/>
              <a:t>European School Heads </a:t>
            </a:r>
            <a:r>
              <a:rPr lang="de-DE" dirty="0" err="1" smtClean="0"/>
              <a:t>Assosciation</a:t>
            </a:r>
            <a:r>
              <a:rPr lang="de-DE" dirty="0" smtClean="0"/>
              <a:t>: </a:t>
            </a:r>
          </a:p>
          <a:p>
            <a:r>
              <a:rPr lang="de-DE" dirty="0" smtClean="0"/>
              <a:t>einen kurzen Einblick</a:t>
            </a:r>
            <a:endParaRPr lang="de-DE" dirty="0"/>
          </a:p>
        </p:txBody>
      </p:sp>
    </p:spTree>
    <p:extLst>
      <p:ext uri="{BB962C8B-B14F-4D97-AF65-F5344CB8AC3E}">
        <p14:creationId xmlns:p14="http://schemas.microsoft.com/office/powerpoint/2010/main" val="1629031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World </a:t>
            </a:r>
            <a:r>
              <a:rPr lang="de-DE" dirty="0" err="1"/>
              <a:t>Cafe</a:t>
            </a:r>
            <a:r>
              <a:rPr lang="de-DE" dirty="0"/>
              <a:t/>
            </a:r>
            <a:br>
              <a:rPr lang="de-DE" dirty="0"/>
            </a:br>
            <a:endParaRPr lang="de-DE" dirty="0"/>
          </a:p>
        </p:txBody>
      </p:sp>
      <p:sp>
        <p:nvSpPr>
          <p:cNvPr id="3" name="Inhaltsplatzhalter 2"/>
          <p:cNvSpPr>
            <a:spLocks noGrp="1"/>
          </p:cNvSpPr>
          <p:nvPr>
            <p:ph idx="1"/>
          </p:nvPr>
        </p:nvSpPr>
        <p:spPr/>
        <p:txBody>
          <a:bodyPr/>
          <a:lstStyle/>
          <a:p>
            <a:endParaRPr lang="de-DE" dirty="0"/>
          </a:p>
        </p:txBody>
      </p:sp>
      <p:sp>
        <p:nvSpPr>
          <p:cNvPr id="4" name="Rechteck 3"/>
          <p:cNvSpPr/>
          <p:nvPr/>
        </p:nvSpPr>
        <p:spPr>
          <a:xfrm>
            <a:off x="3048000" y="2274838"/>
            <a:ext cx="6096000" cy="2031325"/>
          </a:xfrm>
          <a:prstGeom prst="rect">
            <a:avLst/>
          </a:prstGeom>
        </p:spPr>
        <p:txBody>
          <a:bodyPr>
            <a:spAutoFit/>
          </a:bodyPr>
          <a:lstStyle/>
          <a:p>
            <a:r>
              <a:rPr lang="de-DE" b="1" dirty="0" smtClean="0"/>
              <a:t>Online </a:t>
            </a:r>
            <a:r>
              <a:rPr lang="de-DE" b="1" dirty="0"/>
              <a:t>– March 23, 2021 </a:t>
            </a:r>
            <a:endParaRPr lang="de-DE" dirty="0"/>
          </a:p>
          <a:p>
            <a:r>
              <a:rPr lang="de-DE" b="1" dirty="0" err="1"/>
              <a:t>Participants</a:t>
            </a:r>
            <a:r>
              <a:rPr lang="de-DE" b="1" dirty="0"/>
              <a:t> </a:t>
            </a:r>
            <a:endParaRPr lang="de-DE" dirty="0"/>
          </a:p>
          <a:p>
            <a:r>
              <a:rPr lang="de-DE" i="1" dirty="0"/>
              <a:t>Jan </a:t>
            </a:r>
            <a:r>
              <a:rPr lang="de-DE" i="1" dirty="0" err="1"/>
              <a:t>Diebels</a:t>
            </a:r>
            <a:r>
              <a:rPr lang="de-DE" i="1" dirty="0"/>
              <a:t> </a:t>
            </a:r>
            <a:r>
              <a:rPr lang="de-DE" dirty="0"/>
              <a:t>– </a:t>
            </a:r>
            <a:r>
              <a:rPr lang="de-DE" dirty="0" err="1"/>
              <a:t>Leimundo</a:t>
            </a:r>
            <a:r>
              <a:rPr lang="de-DE" dirty="0"/>
              <a:t> Leiden - </a:t>
            </a:r>
            <a:r>
              <a:rPr lang="de-DE" i="1" dirty="0" err="1"/>
              <a:t>Barbera</a:t>
            </a:r>
            <a:r>
              <a:rPr lang="de-DE" i="1" dirty="0"/>
              <a:t> </a:t>
            </a:r>
            <a:r>
              <a:rPr lang="de-DE" i="1" dirty="0" err="1"/>
              <a:t>Everaars</a:t>
            </a:r>
            <a:r>
              <a:rPr lang="de-DE" i="1" dirty="0"/>
              <a:t> </a:t>
            </a:r>
            <a:r>
              <a:rPr lang="de-DE" dirty="0"/>
              <a:t>– Harbour Bilingual Rotterdam - </a:t>
            </a:r>
            <a:r>
              <a:rPr lang="de-DE" i="1" dirty="0"/>
              <a:t>Karoline </a:t>
            </a:r>
            <a:r>
              <a:rPr lang="de-DE" i="1" dirty="0" err="1"/>
              <a:t>Hoel</a:t>
            </a:r>
            <a:r>
              <a:rPr lang="de-DE" i="1" dirty="0"/>
              <a:t> </a:t>
            </a:r>
            <a:r>
              <a:rPr lang="de-DE" dirty="0"/>
              <a:t>– </a:t>
            </a:r>
            <a:r>
              <a:rPr lang="de-DE" dirty="0" err="1"/>
              <a:t>Bogstad</a:t>
            </a:r>
            <a:r>
              <a:rPr lang="de-DE" dirty="0"/>
              <a:t> - </a:t>
            </a:r>
            <a:br>
              <a:rPr lang="de-DE" dirty="0"/>
            </a:br>
            <a:r>
              <a:rPr lang="de-DE" i="1" dirty="0"/>
              <a:t>Dave Woods </a:t>
            </a:r>
            <a:r>
              <a:rPr lang="de-DE" dirty="0"/>
              <a:t>– England - </a:t>
            </a:r>
            <a:br>
              <a:rPr lang="de-DE" dirty="0"/>
            </a:br>
            <a:r>
              <a:rPr lang="de-DE" i="1" dirty="0"/>
              <a:t>Joan Schmid </a:t>
            </a:r>
            <a:r>
              <a:rPr lang="de-DE" dirty="0"/>
              <a:t>- Germany - </a:t>
            </a:r>
            <a:br>
              <a:rPr lang="de-DE" dirty="0"/>
            </a:br>
            <a:r>
              <a:rPr lang="de-DE" i="1" dirty="0" err="1"/>
              <a:t>Silje</a:t>
            </a:r>
            <a:r>
              <a:rPr lang="de-DE" i="1" dirty="0"/>
              <a:t> </a:t>
            </a:r>
            <a:r>
              <a:rPr lang="de-DE" i="1" dirty="0" err="1"/>
              <a:t>Nilsen</a:t>
            </a:r>
            <a:r>
              <a:rPr lang="de-DE" i="1" dirty="0"/>
              <a:t> </a:t>
            </a:r>
            <a:r>
              <a:rPr lang="de-DE" dirty="0"/>
              <a:t>- </a:t>
            </a:r>
            <a:r>
              <a:rPr lang="de-DE" dirty="0" err="1"/>
              <a:t>Norway</a:t>
            </a:r>
            <a:r>
              <a:rPr lang="de-DE" dirty="0"/>
              <a:t> - </a:t>
            </a:r>
          </a:p>
        </p:txBody>
      </p:sp>
    </p:spTree>
    <p:extLst>
      <p:ext uri="{BB962C8B-B14F-4D97-AF65-F5344CB8AC3E}">
        <p14:creationId xmlns:p14="http://schemas.microsoft.com/office/powerpoint/2010/main" val="780140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Newsletter</a:t>
            </a:r>
            <a:endParaRPr lang="de-DE" dirty="0"/>
          </a:p>
        </p:txBody>
      </p:sp>
      <p:sp>
        <p:nvSpPr>
          <p:cNvPr id="3" name="Inhaltsplatzhalter 2"/>
          <p:cNvSpPr>
            <a:spLocks noGrp="1"/>
          </p:cNvSpPr>
          <p:nvPr>
            <p:ph idx="1"/>
          </p:nvPr>
        </p:nvSpPr>
        <p:spPr/>
        <p:txBody>
          <a:bodyPr/>
          <a:lstStyle/>
          <a:p>
            <a:r>
              <a:rPr lang="de-DE" dirty="0" smtClean="0"/>
              <a:t>3 – 4 mal im Jahr</a:t>
            </a:r>
          </a:p>
          <a:p>
            <a:endParaRPr lang="de-DE" dirty="0"/>
          </a:p>
          <a:p>
            <a:r>
              <a:rPr lang="de-DE" dirty="0" smtClean="0"/>
              <a:t>https</a:t>
            </a:r>
            <a:r>
              <a:rPr lang="de-DE" dirty="0"/>
              <a:t>://</a:t>
            </a:r>
            <a:r>
              <a:rPr lang="de-DE" dirty="0" err="1"/>
              <a:t>www.esha.org</a:t>
            </a:r>
            <a:r>
              <a:rPr lang="de-DE" dirty="0"/>
              <a:t>/</a:t>
            </a:r>
          </a:p>
        </p:txBody>
      </p:sp>
    </p:spTree>
    <p:extLst>
      <p:ext uri="{BB962C8B-B14F-4D97-AF65-F5344CB8AC3E}">
        <p14:creationId xmlns:p14="http://schemas.microsoft.com/office/powerpoint/2010/main" val="419610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RAN</a:t>
            </a:r>
            <a:endParaRPr lang="de-DE" dirty="0"/>
          </a:p>
        </p:txBody>
      </p:sp>
      <p:sp>
        <p:nvSpPr>
          <p:cNvPr id="3" name="Inhaltsplatzhalter 2"/>
          <p:cNvSpPr>
            <a:spLocks noGrp="1"/>
          </p:cNvSpPr>
          <p:nvPr>
            <p:ph idx="1"/>
          </p:nvPr>
        </p:nvSpPr>
        <p:spPr/>
        <p:txBody>
          <a:bodyPr>
            <a:normAutofit/>
          </a:bodyPr>
          <a:lstStyle/>
          <a:p>
            <a:r>
              <a:rPr lang="de-DE" dirty="0" smtClean="0"/>
              <a:t>„</a:t>
            </a:r>
            <a:r>
              <a:rPr lang="de-DE" dirty="0" err="1" smtClean="0"/>
              <a:t>Radicalisation</a:t>
            </a:r>
            <a:r>
              <a:rPr lang="de-DE" dirty="0" smtClean="0"/>
              <a:t> Awareness Network“: eine Initiative aus dem Jahr 2014, unterstützt von der Europäische Union</a:t>
            </a:r>
          </a:p>
          <a:p>
            <a:r>
              <a:rPr lang="de-DE" dirty="0" smtClean="0"/>
              <a:t>Es geht um die zunehmende Radikalisierung von Jugendlichen: „In </a:t>
            </a:r>
            <a:r>
              <a:rPr lang="de-DE" dirty="0"/>
              <a:t>RAN, professionals </a:t>
            </a:r>
            <a:r>
              <a:rPr lang="de-DE" dirty="0" err="1"/>
              <a:t>exchange</a:t>
            </a:r>
            <a:r>
              <a:rPr lang="de-DE" dirty="0"/>
              <a:t> </a:t>
            </a:r>
            <a:r>
              <a:rPr lang="de-DE" dirty="0" err="1"/>
              <a:t>best</a:t>
            </a:r>
            <a:r>
              <a:rPr lang="de-DE" dirty="0"/>
              <a:t> </a:t>
            </a:r>
            <a:r>
              <a:rPr lang="de-DE" dirty="0" err="1"/>
              <a:t>practices</a:t>
            </a:r>
            <a:r>
              <a:rPr lang="de-DE" dirty="0"/>
              <a:t> in </a:t>
            </a:r>
            <a:r>
              <a:rPr lang="de-DE" dirty="0" err="1"/>
              <a:t>countering</a:t>
            </a:r>
            <a:r>
              <a:rPr lang="de-DE" dirty="0"/>
              <a:t> </a:t>
            </a:r>
            <a:r>
              <a:rPr lang="de-DE" dirty="0" err="1"/>
              <a:t>radicalisation</a:t>
            </a:r>
            <a:r>
              <a:rPr lang="de-DE" dirty="0"/>
              <a:t> </a:t>
            </a:r>
            <a:r>
              <a:rPr lang="de-DE" dirty="0" err="1"/>
              <a:t>and</a:t>
            </a:r>
            <a:r>
              <a:rPr lang="de-DE" dirty="0"/>
              <a:t> </a:t>
            </a:r>
            <a:r>
              <a:rPr lang="de-DE" dirty="0" err="1"/>
              <a:t>extremism</a:t>
            </a:r>
            <a:r>
              <a:rPr lang="de-DE" dirty="0" smtClean="0"/>
              <a:t>.“</a:t>
            </a:r>
          </a:p>
          <a:p>
            <a:r>
              <a:rPr lang="de-DE" dirty="0" smtClean="0"/>
              <a:t>Schulen und Schulleitungsorganisationen aus mehreren Europäischen Länder (z.B. Belgien, Frankreich, UK, Deutschland) sind eingebunden.</a:t>
            </a:r>
          </a:p>
          <a:p>
            <a:r>
              <a:rPr lang="de-DE" dirty="0"/>
              <a:t>https://</a:t>
            </a:r>
            <a:r>
              <a:rPr lang="de-DE" dirty="0" err="1"/>
              <a:t>ec.europa.eu</a:t>
            </a:r>
            <a:r>
              <a:rPr lang="de-DE" dirty="0"/>
              <a:t>/</a:t>
            </a:r>
            <a:r>
              <a:rPr lang="de-DE" dirty="0" err="1"/>
              <a:t>home-affairs</a:t>
            </a:r>
            <a:r>
              <a:rPr lang="de-DE" dirty="0"/>
              <a:t>/</a:t>
            </a:r>
            <a:r>
              <a:rPr lang="de-DE" dirty="0" err="1"/>
              <a:t>what</a:t>
            </a:r>
            <a:r>
              <a:rPr lang="de-DE" dirty="0"/>
              <a:t>-</a:t>
            </a:r>
            <a:r>
              <a:rPr lang="de-DE" dirty="0" err="1"/>
              <a:t>we</a:t>
            </a:r>
            <a:r>
              <a:rPr lang="de-DE" dirty="0"/>
              <a:t>-do/</a:t>
            </a:r>
            <a:r>
              <a:rPr lang="de-DE" dirty="0" err="1"/>
              <a:t>networks</a:t>
            </a:r>
            <a:r>
              <a:rPr lang="de-DE" dirty="0"/>
              <a:t>/</a:t>
            </a:r>
            <a:r>
              <a:rPr lang="de-DE" dirty="0" err="1"/>
              <a:t>radicalisation_awareness_network</a:t>
            </a:r>
            <a:endParaRPr lang="de-DE" dirty="0" smtClean="0"/>
          </a:p>
        </p:txBody>
      </p:sp>
    </p:spTree>
    <p:extLst>
      <p:ext uri="{BB962C8B-B14F-4D97-AF65-F5344CB8AC3E}">
        <p14:creationId xmlns:p14="http://schemas.microsoft.com/office/powerpoint/2010/main" val="1409160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smtClean="0"/>
              <a:t>Berufsbild Schulleitung</a:t>
            </a:r>
            <a:endParaRPr lang="de-DE" dirty="0"/>
          </a:p>
        </p:txBody>
      </p:sp>
      <p:sp>
        <p:nvSpPr>
          <p:cNvPr id="5" name="Textplatzhalter 4"/>
          <p:cNvSpPr>
            <a:spLocks noGrp="1"/>
          </p:cNvSpPr>
          <p:nvPr>
            <p:ph type="body" idx="1"/>
          </p:nvPr>
        </p:nvSpPr>
        <p:spPr/>
        <p:txBody>
          <a:bodyPr/>
          <a:lstStyle/>
          <a:p>
            <a:r>
              <a:rPr lang="de-DE" dirty="0" smtClean="0"/>
              <a:t>Deutschland</a:t>
            </a:r>
            <a:endParaRPr lang="de-DE" dirty="0"/>
          </a:p>
        </p:txBody>
      </p:sp>
      <p:sp>
        <p:nvSpPr>
          <p:cNvPr id="6" name="Inhaltsplatzhalter 5"/>
          <p:cNvSpPr>
            <a:spLocks noGrp="1"/>
          </p:cNvSpPr>
          <p:nvPr>
            <p:ph sz="half" idx="2"/>
          </p:nvPr>
        </p:nvSpPr>
        <p:spPr/>
        <p:txBody>
          <a:bodyPr/>
          <a:lstStyle/>
          <a:p>
            <a:r>
              <a:rPr lang="de-DE" dirty="0" smtClean="0"/>
              <a:t>Verschiedene Kämpfe werden ausgefochten um ÜBERHAUPT „Schulleitung“ als eigene Beruf anzuerkennen</a:t>
            </a:r>
            <a:endParaRPr lang="de-DE" dirty="0"/>
          </a:p>
        </p:txBody>
      </p:sp>
      <p:sp>
        <p:nvSpPr>
          <p:cNvPr id="7" name="Textplatzhalter 6"/>
          <p:cNvSpPr>
            <a:spLocks noGrp="1"/>
          </p:cNvSpPr>
          <p:nvPr>
            <p:ph type="body" sz="quarter" idx="3"/>
          </p:nvPr>
        </p:nvSpPr>
        <p:spPr/>
        <p:txBody>
          <a:bodyPr/>
          <a:lstStyle/>
          <a:p>
            <a:r>
              <a:rPr lang="de-DE" dirty="0" smtClean="0"/>
              <a:t>Europäischen Ausland</a:t>
            </a:r>
            <a:endParaRPr lang="de-DE" dirty="0"/>
          </a:p>
        </p:txBody>
      </p:sp>
      <p:sp>
        <p:nvSpPr>
          <p:cNvPr id="8" name="Inhaltsplatzhalter 7"/>
          <p:cNvSpPr>
            <a:spLocks noGrp="1"/>
          </p:cNvSpPr>
          <p:nvPr>
            <p:ph sz="quarter" idx="4"/>
          </p:nvPr>
        </p:nvSpPr>
        <p:spPr/>
        <p:txBody>
          <a:bodyPr/>
          <a:lstStyle/>
          <a:p>
            <a:r>
              <a:rPr lang="de-DE" dirty="0" smtClean="0"/>
              <a:t>Eigene Organisationen, eigene Gewerkschaft</a:t>
            </a:r>
          </a:p>
          <a:p>
            <a:r>
              <a:rPr lang="de-DE" dirty="0" smtClean="0"/>
              <a:t>Beispiele: Niederlanden, Schottland</a:t>
            </a:r>
          </a:p>
          <a:p>
            <a:r>
              <a:rPr lang="de-DE" dirty="0" smtClean="0"/>
              <a:t>Wie sehen ihre Berufsbilder aus?</a:t>
            </a:r>
            <a:endParaRPr lang="de-DE" dirty="0"/>
          </a:p>
        </p:txBody>
      </p:sp>
    </p:spTree>
    <p:extLst>
      <p:ext uri="{BB962C8B-B14F-4D97-AF65-F5344CB8AC3E}">
        <p14:creationId xmlns:p14="http://schemas.microsoft.com/office/powerpoint/2010/main" val="520856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546252" y="1842868"/>
            <a:ext cx="5299849" cy="1446550"/>
          </a:xfrm>
          <a:prstGeom prst="rect">
            <a:avLst/>
          </a:prstGeom>
          <a:noFill/>
        </p:spPr>
        <p:txBody>
          <a:bodyPr wrap="none" rtlCol="0">
            <a:spAutoFit/>
          </a:bodyPr>
          <a:lstStyle/>
          <a:p>
            <a:pPr algn="ctr"/>
            <a:r>
              <a:rPr lang="de-DE" sz="4400" dirty="0" smtClean="0"/>
              <a:t>Vielen Dank für </a:t>
            </a:r>
          </a:p>
          <a:p>
            <a:pPr algn="ctr"/>
            <a:r>
              <a:rPr lang="de-DE" sz="4400" dirty="0" smtClean="0"/>
              <a:t>eure Aufmerksamkeit!</a:t>
            </a:r>
            <a:endParaRPr lang="de-DE" sz="4400" dirty="0"/>
          </a:p>
        </p:txBody>
      </p:sp>
    </p:spTree>
    <p:extLst>
      <p:ext uri="{BB962C8B-B14F-4D97-AF65-F5344CB8AC3E}">
        <p14:creationId xmlns:p14="http://schemas.microsoft.com/office/powerpoint/2010/main" val="143435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Struktur der Präsentation</a:t>
            </a:r>
            <a:endParaRPr lang="de-DE" dirty="0"/>
          </a:p>
        </p:txBody>
      </p:sp>
      <p:sp>
        <p:nvSpPr>
          <p:cNvPr id="3" name="Inhaltsplatzhalter 2"/>
          <p:cNvSpPr>
            <a:spLocks noGrp="1"/>
          </p:cNvSpPr>
          <p:nvPr>
            <p:ph idx="1"/>
          </p:nvPr>
        </p:nvSpPr>
        <p:spPr/>
        <p:txBody>
          <a:bodyPr/>
          <a:lstStyle/>
          <a:p>
            <a:r>
              <a:rPr lang="de-DE" dirty="0" smtClean="0"/>
              <a:t>1) Was ist ESHA?</a:t>
            </a:r>
          </a:p>
          <a:p>
            <a:endParaRPr lang="de-DE" dirty="0" smtClean="0"/>
          </a:p>
          <a:p>
            <a:r>
              <a:rPr lang="de-DE" dirty="0" smtClean="0"/>
              <a:t>2) Unsere Verbindung zur ESHA</a:t>
            </a:r>
          </a:p>
          <a:p>
            <a:endParaRPr lang="de-DE" dirty="0" smtClean="0"/>
          </a:p>
          <a:p>
            <a:r>
              <a:rPr lang="de-DE" dirty="0" smtClean="0"/>
              <a:t>3) Wie kann ich persönlich als „</a:t>
            </a:r>
            <a:r>
              <a:rPr lang="de-DE" dirty="0" err="1" smtClean="0"/>
              <a:t>school</a:t>
            </a:r>
            <a:r>
              <a:rPr lang="de-DE" dirty="0" smtClean="0"/>
              <a:t> </a:t>
            </a:r>
            <a:r>
              <a:rPr lang="de-DE" dirty="0" err="1" smtClean="0"/>
              <a:t>head</a:t>
            </a:r>
            <a:r>
              <a:rPr lang="de-DE" dirty="0" smtClean="0"/>
              <a:t>“ davon profitieren?</a:t>
            </a:r>
            <a:endParaRPr lang="de-DE" dirty="0"/>
          </a:p>
        </p:txBody>
      </p:sp>
    </p:spTree>
    <p:extLst>
      <p:ext uri="{BB962C8B-B14F-4D97-AF65-F5344CB8AC3E}">
        <p14:creationId xmlns:p14="http://schemas.microsoft.com/office/powerpoint/2010/main" val="206942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Was ist ESHA?</a:t>
            </a:r>
            <a:endParaRPr lang="de-DE" dirty="0"/>
          </a:p>
        </p:txBody>
      </p:sp>
      <p:sp>
        <p:nvSpPr>
          <p:cNvPr id="3" name="Inhaltsplatzhalter 2"/>
          <p:cNvSpPr>
            <a:spLocks noGrp="1"/>
          </p:cNvSpPr>
          <p:nvPr>
            <p:ph idx="1"/>
          </p:nvPr>
        </p:nvSpPr>
        <p:spPr/>
        <p:txBody>
          <a:bodyPr>
            <a:normAutofit/>
          </a:bodyPr>
          <a:lstStyle/>
          <a:p>
            <a:pPr fontAlgn="base"/>
            <a:endParaRPr lang="de-DE" dirty="0"/>
          </a:p>
          <a:p>
            <a:pPr fontAlgn="base"/>
            <a:r>
              <a:rPr lang="de-DE" dirty="0"/>
              <a:t>ESHA, </a:t>
            </a:r>
            <a:r>
              <a:rPr lang="de-DE" dirty="0" smtClean="0"/>
              <a:t>die „European </a:t>
            </a:r>
            <a:r>
              <a:rPr lang="de-DE" dirty="0"/>
              <a:t>School Heads </a:t>
            </a:r>
            <a:r>
              <a:rPr lang="de-DE" dirty="0" err="1" smtClean="0"/>
              <a:t>Association</a:t>
            </a:r>
            <a:r>
              <a:rPr lang="de-DE" dirty="0" smtClean="0"/>
              <a:t>“, ist eine professionelle </a:t>
            </a:r>
            <a:r>
              <a:rPr lang="de-DE" dirty="0" err="1" smtClean="0"/>
              <a:t>Organization</a:t>
            </a:r>
            <a:r>
              <a:rPr lang="de-DE" dirty="0" smtClean="0"/>
              <a:t> für europäische Schulleitungen. ESHA Mitglieder sind nationale Organisationen für Schulleitungen und stellvertretende Schulleitungen. Vertreten sind:</a:t>
            </a:r>
          </a:p>
          <a:p>
            <a:pPr fontAlgn="base"/>
            <a:r>
              <a:rPr lang="de-DE" dirty="0" smtClean="0"/>
              <a:t>Grundschulen</a:t>
            </a:r>
          </a:p>
          <a:p>
            <a:pPr fontAlgn="base"/>
            <a:r>
              <a:rPr lang="de-DE" dirty="0" smtClean="0"/>
              <a:t>Weiterführende Schulen Sek I + II und</a:t>
            </a:r>
          </a:p>
          <a:p>
            <a:pPr fontAlgn="base"/>
            <a:r>
              <a:rPr lang="de-DE" dirty="0" smtClean="0"/>
              <a:t>Berufsbildende Schulen </a:t>
            </a:r>
          </a:p>
          <a:p>
            <a:endParaRPr lang="de-DE" dirty="0"/>
          </a:p>
        </p:txBody>
      </p:sp>
    </p:spTree>
    <p:extLst>
      <p:ext uri="{BB962C8B-B14F-4D97-AF65-F5344CB8AC3E}">
        <p14:creationId xmlns:p14="http://schemas.microsoft.com/office/powerpoint/2010/main" val="2114349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1674055" y="872197"/>
            <a:ext cx="8750105" cy="3416320"/>
          </a:xfrm>
          <a:prstGeom prst="rect">
            <a:avLst/>
          </a:prstGeom>
        </p:spPr>
        <p:txBody>
          <a:bodyPr wrap="square">
            <a:spAutoFit/>
          </a:bodyPr>
          <a:lstStyle/>
          <a:p>
            <a:pPr marL="742950" lvl="1" indent="-285750" fontAlgn="base">
              <a:buFontTx/>
              <a:buChar char="-"/>
            </a:pPr>
            <a:r>
              <a:rPr lang="de-DE" sz="2400" dirty="0" smtClean="0"/>
              <a:t>Praktisch alle europäische Länder sind vertreten, (EU und nicht EU) mit ein oder mehrere Organisationen.</a:t>
            </a:r>
          </a:p>
          <a:p>
            <a:pPr marL="742950" lvl="1" indent="-285750" fontAlgn="base">
              <a:buFontTx/>
              <a:buChar char="-"/>
            </a:pPr>
            <a:r>
              <a:rPr lang="de-DE" sz="2400" dirty="0" smtClean="0"/>
              <a:t/>
            </a:r>
            <a:br>
              <a:rPr lang="de-DE" sz="2400" dirty="0" smtClean="0"/>
            </a:br>
            <a:r>
              <a:rPr lang="de-DE" sz="2400" dirty="0" smtClean="0"/>
              <a:t>- ESHA ist eine internationale Gemeinschaft, in den Erfahrungen, Visionen und Ansichten ausgetauscht werden und in den neue Ideen geboren werden. ESHA verbindet Schulleitungen, Forscher und Entscheidungsträger mit dem gemeinsamen Ziel, voneinander zu lernen und die Bildung zu verbessern. </a:t>
            </a:r>
            <a:endParaRPr lang="de-DE" sz="2400" dirty="0"/>
          </a:p>
        </p:txBody>
      </p:sp>
    </p:spTree>
    <p:extLst>
      <p:ext uri="{BB962C8B-B14F-4D97-AF65-F5344CB8AC3E}">
        <p14:creationId xmlns:p14="http://schemas.microsoft.com/office/powerpoint/2010/main" val="906036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Unser Verbindung zu ESHA</a:t>
            </a:r>
            <a:endParaRPr lang="de-DE" dirty="0"/>
          </a:p>
        </p:txBody>
      </p:sp>
      <p:sp>
        <p:nvSpPr>
          <p:cNvPr id="3" name="Inhaltsplatzhalter 2"/>
          <p:cNvSpPr>
            <a:spLocks noGrp="1"/>
          </p:cNvSpPr>
          <p:nvPr>
            <p:ph idx="1"/>
          </p:nvPr>
        </p:nvSpPr>
        <p:spPr/>
        <p:txBody>
          <a:bodyPr/>
          <a:lstStyle/>
          <a:p>
            <a:r>
              <a:rPr lang="de-DE" dirty="0" smtClean="0"/>
              <a:t>Die SLV-NRW ist die von der ASD (Allgemeine Schulleitungsvereinigung Deutschland) designierte Vertretung in ESHA.</a:t>
            </a:r>
          </a:p>
          <a:p>
            <a:r>
              <a:rPr lang="de-DE" dirty="0" smtClean="0"/>
              <a:t>Wir stellen das deutsche Schulsystem auf europäische Ebene vor und verbreiten Informationen und Angebote in Deutschland über europäische Angebote.</a:t>
            </a:r>
            <a:endParaRPr lang="de-DE" dirty="0"/>
          </a:p>
        </p:txBody>
      </p:sp>
    </p:spTree>
    <p:extLst>
      <p:ext uri="{BB962C8B-B14F-4D97-AF65-F5344CB8AC3E}">
        <p14:creationId xmlns:p14="http://schemas.microsoft.com/office/powerpoint/2010/main" val="501388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Informationstransfer</a:t>
            </a:r>
            <a:endParaRPr lang="de-DE" dirty="0"/>
          </a:p>
        </p:txBody>
      </p:sp>
      <p:sp>
        <p:nvSpPr>
          <p:cNvPr id="3" name="Inhaltsplatzhalter 2"/>
          <p:cNvSpPr>
            <a:spLocks noGrp="1"/>
          </p:cNvSpPr>
          <p:nvPr>
            <p:ph idx="1"/>
          </p:nvPr>
        </p:nvSpPr>
        <p:spPr/>
        <p:txBody>
          <a:bodyPr/>
          <a:lstStyle/>
          <a:p>
            <a:r>
              <a:rPr lang="de-DE" dirty="0" smtClean="0"/>
              <a:t>Information nach Innen: Informationen über internationale Initiativen werden gesammelt und an die Mitgliederorganisationen, die in ASD vertreten sind, weitergeleitet.</a:t>
            </a:r>
          </a:p>
          <a:p>
            <a:r>
              <a:rPr lang="de-DE" dirty="0" smtClean="0"/>
              <a:t> Diese Informationen können/sollten an den Mitglieder (per Homepage oder E-Mail) weitergeleitet werden.</a:t>
            </a:r>
            <a:endParaRPr lang="de-DE" dirty="0"/>
          </a:p>
        </p:txBody>
      </p:sp>
    </p:spTree>
    <p:extLst>
      <p:ext uri="{BB962C8B-B14F-4D97-AF65-F5344CB8AC3E}">
        <p14:creationId xmlns:p14="http://schemas.microsoft.com/office/powerpoint/2010/main" val="1299485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Organisation in ESHA</a:t>
            </a:r>
            <a:endParaRPr lang="de-DE" dirty="0"/>
          </a:p>
        </p:txBody>
      </p:sp>
      <p:sp>
        <p:nvSpPr>
          <p:cNvPr id="3" name="Inhaltsplatzhalter 2"/>
          <p:cNvSpPr>
            <a:spLocks noGrp="1"/>
          </p:cNvSpPr>
          <p:nvPr>
            <p:ph idx="1"/>
          </p:nvPr>
        </p:nvSpPr>
        <p:spPr/>
        <p:txBody>
          <a:bodyPr/>
          <a:lstStyle/>
          <a:p>
            <a:r>
              <a:rPr lang="de-DE" dirty="0" smtClean="0"/>
              <a:t>- Europa in verschiedene Bereichen unterteilt; die Arbeit jeder Ländergruppe wird von einem Vorstandsmitglied koordiniert und  so mit dem Gesamtvorstand verbunden. In unserem Fall ist es der Vorsitzende von Estland.</a:t>
            </a:r>
          </a:p>
        </p:txBody>
      </p:sp>
    </p:spTree>
    <p:extLst>
      <p:ext uri="{BB962C8B-B14F-4D97-AF65-F5344CB8AC3E}">
        <p14:creationId xmlns:p14="http://schemas.microsoft.com/office/powerpoint/2010/main" val="472574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Für die Organisationen/die Schulleitungen</a:t>
            </a:r>
            <a:endParaRPr lang="de-DE" dirty="0"/>
          </a:p>
        </p:txBody>
      </p:sp>
      <p:sp>
        <p:nvSpPr>
          <p:cNvPr id="3" name="Inhaltsplatzhalt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1129088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Fortbildungsangebote und internationale Kongresse:</a:t>
            </a:r>
            <a:br>
              <a:rPr lang="de-DE" dirty="0"/>
            </a:br>
            <a:endParaRPr lang="de-DE" dirty="0"/>
          </a:p>
        </p:txBody>
      </p:sp>
      <p:sp>
        <p:nvSpPr>
          <p:cNvPr id="3" name="Inhaltsplatzhalter 2"/>
          <p:cNvSpPr>
            <a:spLocks noGrp="1"/>
          </p:cNvSpPr>
          <p:nvPr>
            <p:ph idx="1"/>
          </p:nvPr>
        </p:nvSpPr>
        <p:spPr/>
        <p:txBody>
          <a:bodyPr/>
          <a:lstStyle/>
          <a:p>
            <a:r>
              <a:rPr lang="de-DE" dirty="0"/>
              <a:t>A) Tallinn 2018</a:t>
            </a:r>
          </a:p>
          <a:p>
            <a:r>
              <a:rPr lang="de-DE" dirty="0"/>
              <a:t>B) Zypern 2022</a:t>
            </a:r>
          </a:p>
          <a:p>
            <a:r>
              <a:rPr lang="de-DE" dirty="0"/>
              <a:t>C) Dubrovnik 2023</a:t>
            </a:r>
          </a:p>
          <a:p>
            <a:endParaRPr lang="de-DE" dirty="0"/>
          </a:p>
        </p:txBody>
      </p:sp>
    </p:spTree>
    <p:extLst>
      <p:ext uri="{BB962C8B-B14F-4D97-AF65-F5344CB8AC3E}">
        <p14:creationId xmlns:p14="http://schemas.microsoft.com/office/powerpoint/2010/main" val="1206017148"/>
      </p:ext>
    </p:extLst>
  </p:cSld>
  <p:clrMapOvr>
    <a:masterClrMapping/>
  </p:clrMapOvr>
</p:sld>
</file>

<file path=ppt/theme/theme1.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Breitbild</PresentationFormat>
  <Paragraphs>52</Paragraphs>
  <Slides>14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Calibri Light</vt:lpstr>
      <vt:lpstr>Office-Design</vt:lpstr>
      <vt:lpstr>ESHA</vt:lpstr>
      <vt:lpstr>Struktur der Präsentation</vt:lpstr>
      <vt:lpstr>Was ist ESHA?</vt:lpstr>
      <vt:lpstr>PowerPoint-Präsentation</vt:lpstr>
      <vt:lpstr>Unser Verbindung zu ESHA</vt:lpstr>
      <vt:lpstr>Informationstransfer</vt:lpstr>
      <vt:lpstr>Organisation in ESHA</vt:lpstr>
      <vt:lpstr>Für die Organisationen/die Schulleitungen</vt:lpstr>
      <vt:lpstr>Fortbildungsangebote und internationale Kongresse: </vt:lpstr>
      <vt:lpstr>World Cafe </vt:lpstr>
      <vt:lpstr>Newsletter</vt:lpstr>
      <vt:lpstr>RAN</vt:lpstr>
      <vt:lpstr>Berufsbild Schulleitung</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ESHA</dc:title>
  <dc:creator>joan@schmid-do.de</dc:creator>
  <cp:lastModifiedBy>Reiske, Martina (9SCHULEN)</cp:lastModifiedBy>
  <cp:revision>15</cp:revision>
  <dcterms:created xsi:type="dcterms:W3CDTF">2022-08-09T17:47:12Z</dcterms:created>
  <dcterms:modified xsi:type="dcterms:W3CDTF">2022-08-21T13:42:08Z</dcterms:modified>
</cp:coreProperties>
</file>