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8" r:id="rId5"/>
    <p:sldId id="260" r:id="rId6"/>
    <p:sldId id="261" r:id="rId7"/>
    <p:sldId id="262" r:id="rId8"/>
    <p:sldId id="265" r:id="rId9"/>
    <p:sldId id="264" r:id="rId10"/>
    <p:sldId id="267" r:id="rId11"/>
    <p:sldId id="263" r:id="rId12"/>
    <p:sldId id="266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71"/>
  </p:normalViewPr>
  <p:slideViewPr>
    <p:cSldViewPr snapToGrid="0" snapToObjects="1">
      <p:cViewPr varScale="1">
        <p:scale>
          <a:sx n="91" d="100"/>
          <a:sy n="91" d="100"/>
        </p:scale>
        <p:origin x="8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B334D-4691-3248-A7CD-D60770EC8F78}" type="datetimeFigureOut">
              <a:rPr lang="de-DE" smtClean="0"/>
              <a:t>27.04.24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E2F28-562B-4F4A-A63F-D979D7188E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8911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AFC5C-C035-604B-A93B-160224A80033}" type="datetimeFigureOut">
              <a:rPr lang="de-DE" smtClean="0"/>
              <a:t>27.04.24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282-CA63-024D-98FA-18128F7F33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6112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AFC5C-C035-604B-A93B-160224A80033}" type="datetimeFigureOut">
              <a:rPr lang="de-DE" smtClean="0"/>
              <a:t>27.04.24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282-CA63-024D-98FA-18128F7F33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625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AFC5C-C035-604B-A93B-160224A80033}" type="datetimeFigureOut">
              <a:rPr lang="de-DE" smtClean="0"/>
              <a:t>27.04.24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282-CA63-024D-98FA-18128F7F33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50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AFC5C-C035-604B-A93B-160224A80033}" type="datetimeFigureOut">
              <a:rPr lang="de-DE" smtClean="0"/>
              <a:t>27.04.24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282-CA63-024D-98FA-18128F7F33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1983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AFC5C-C035-604B-A93B-160224A80033}" type="datetimeFigureOut">
              <a:rPr lang="de-DE" smtClean="0"/>
              <a:t>27.04.24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282-CA63-024D-98FA-18128F7F33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7227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AFC5C-C035-604B-A93B-160224A80033}" type="datetimeFigureOut">
              <a:rPr lang="de-DE" smtClean="0"/>
              <a:t>27.04.24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282-CA63-024D-98FA-18128F7F33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1297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AFC5C-C035-604B-A93B-160224A80033}" type="datetimeFigureOut">
              <a:rPr lang="de-DE" smtClean="0"/>
              <a:t>27.04.24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282-CA63-024D-98FA-18128F7F33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121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AFC5C-C035-604B-A93B-160224A80033}" type="datetimeFigureOut">
              <a:rPr lang="de-DE" smtClean="0"/>
              <a:t>27.04.24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282-CA63-024D-98FA-18128F7F33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299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AFC5C-C035-604B-A93B-160224A80033}" type="datetimeFigureOut">
              <a:rPr lang="de-DE" smtClean="0"/>
              <a:t>27.04.24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282-CA63-024D-98FA-18128F7F33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2989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AFC5C-C035-604B-A93B-160224A80033}" type="datetimeFigureOut">
              <a:rPr lang="de-DE" smtClean="0"/>
              <a:t>27.04.24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282-CA63-024D-98FA-18128F7F33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7818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AFC5C-C035-604B-A93B-160224A80033}" type="datetimeFigureOut">
              <a:rPr lang="de-DE" smtClean="0"/>
              <a:t>27.04.24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282-CA63-024D-98FA-18128F7F33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1950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AFC5C-C035-604B-A93B-160224A80033}" type="datetimeFigureOut">
              <a:rPr lang="de-DE" smtClean="0"/>
              <a:t>27.04.24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E5282-CA63-024D-98FA-18128F7F33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1970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apple.co/assessment-overview_DE" TargetMode="External"/><Relationship Id="rId4" Type="http://schemas.openxmlformats.org/officeDocument/2006/relationships/hyperlink" Target="https://education-static.apple.com/product/AR-activities-for-kids.pdf" TargetMode="External"/><Relationship Id="rId5" Type="http://schemas.openxmlformats.org/officeDocument/2006/relationships/hyperlink" Target="https://s.apple.com/dZ3F4T6Bi7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ducation-static.apple.com/geo/uk/leadership/communication-guide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esha.org/install-app" TargetMode="External"/><Relationship Id="rId3" Type="http://schemas.openxmlformats.org/officeDocument/2006/relationships/hyperlink" Target="https://esha.org/install-app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Der Weg nach Europa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ASD Frühjahrstagung April 2024</a:t>
            </a:r>
          </a:p>
          <a:p>
            <a:r>
              <a:rPr lang="de-DE" dirty="0" smtClean="0"/>
              <a:t>Arbeitsstand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86734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Zugang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Jeder von uns kann teilnehmen!</a:t>
            </a:r>
          </a:p>
          <a:p>
            <a:r>
              <a:rPr lang="de-DE" dirty="0" smtClean="0"/>
              <a:t>Für einzelne Projekte wie z.B. </a:t>
            </a:r>
          </a:p>
          <a:p>
            <a:pPr lvl="1"/>
            <a:r>
              <a:rPr lang="de-DE" dirty="0" smtClean="0"/>
              <a:t>1) Cream: Kreatives Schreiben,  um MINT-Engagement zu fördern</a:t>
            </a:r>
          </a:p>
          <a:p>
            <a:pPr lvl="1"/>
            <a:r>
              <a:rPr lang="de-DE" dirty="0" smtClean="0"/>
              <a:t>2) Super </a:t>
            </a:r>
            <a:r>
              <a:rPr lang="de-DE" dirty="0" err="1" smtClean="0"/>
              <a:t>Cyber</a:t>
            </a:r>
            <a:r>
              <a:rPr lang="de-DE" dirty="0" smtClean="0"/>
              <a:t> Kids: </a:t>
            </a:r>
            <a:r>
              <a:rPr lang="de-DE" dirty="0" err="1" smtClean="0"/>
              <a:t>SuS</a:t>
            </a:r>
            <a:r>
              <a:rPr lang="de-DE" dirty="0" smtClean="0"/>
              <a:t> erwerben Kenntnisse über digitale Sicherheit durch Computerspiele</a:t>
            </a:r>
            <a:r>
              <a:rPr lang="de-DE" dirty="0" smtClean="0"/>
              <a:t>.</a:t>
            </a:r>
          </a:p>
          <a:p>
            <a:pPr lvl="1"/>
            <a:r>
              <a:rPr lang="de-DE" dirty="0" smtClean="0"/>
              <a:t>3) Job </a:t>
            </a:r>
            <a:r>
              <a:rPr lang="de-DE" dirty="0" err="1" smtClean="0"/>
              <a:t>Shadowing</a:t>
            </a:r>
            <a:r>
              <a:rPr lang="de-DE" dirty="0" smtClean="0"/>
              <a:t>: Besuch und Gegenbesuch einzelne Schulleitungen aus Europa</a:t>
            </a:r>
            <a:endParaRPr lang="de-DE" dirty="0" smtClean="0"/>
          </a:p>
          <a:p>
            <a:pPr lvl="1"/>
            <a:endParaRPr lang="de-DE" dirty="0"/>
          </a:p>
          <a:p>
            <a:pPr lvl="1"/>
            <a:r>
              <a:rPr lang="de-DE" dirty="0"/>
              <a:t>k</a:t>
            </a:r>
            <a:r>
              <a:rPr lang="de-DE" dirty="0" smtClean="0"/>
              <a:t>ann jede/</a:t>
            </a:r>
            <a:r>
              <a:rPr lang="de-DE" dirty="0" err="1" smtClean="0"/>
              <a:t>r</a:t>
            </a:r>
            <a:r>
              <a:rPr lang="de-DE" dirty="0" smtClean="0"/>
              <a:t> von uns (und unsere Mitglieder) sich anmelden.</a:t>
            </a:r>
          </a:p>
        </p:txBody>
      </p:sp>
    </p:spTree>
    <p:extLst>
      <p:ext uri="{BB962C8B-B14F-4D97-AF65-F5344CB8AC3E}">
        <p14:creationId xmlns:p14="http://schemas.microsoft.com/office/powerpoint/2010/main" val="819221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Zukünftspläne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Austausch Irland (angedacht)</a:t>
            </a:r>
          </a:p>
          <a:p>
            <a:r>
              <a:rPr lang="de-DE" dirty="0" smtClean="0"/>
              <a:t>Save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date</a:t>
            </a:r>
            <a:r>
              <a:rPr lang="de-DE" dirty="0" smtClean="0"/>
              <a:t>: </a:t>
            </a:r>
            <a:r>
              <a:rPr lang="de-DE" dirty="0"/>
              <a:t>5</a:t>
            </a:r>
            <a:r>
              <a:rPr lang="de-DE" dirty="0" smtClean="0"/>
              <a:t>. November 2024 – Schulleitungstag „Leadership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Diversity</a:t>
            </a:r>
            <a:r>
              <a:rPr lang="de-DE" dirty="0" smtClean="0"/>
              <a:t>“ in </a:t>
            </a:r>
            <a:r>
              <a:rPr lang="de-DE" dirty="0" err="1" smtClean="0"/>
              <a:t>Antwerp</a:t>
            </a:r>
            <a:r>
              <a:rPr lang="de-DE" dirty="0" smtClean="0"/>
              <a:t>. </a:t>
            </a:r>
          </a:p>
          <a:p>
            <a:r>
              <a:rPr lang="de-DE" dirty="0" err="1" smtClean="0"/>
              <a:t>Biennielle</a:t>
            </a:r>
            <a:r>
              <a:rPr lang="de-DE" dirty="0" smtClean="0"/>
              <a:t> 2025: 29. bis 31. Oktober 2025 in Rom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8876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Vielen Dank für eure Aufmerksamkeit!</a:t>
            </a:r>
          </a:p>
          <a:p>
            <a:endParaRPr lang="de-DE" dirty="0"/>
          </a:p>
          <a:p>
            <a:r>
              <a:rPr lang="de-DE" dirty="0" err="1" smtClean="0"/>
              <a:t>Krebs-Schmid@slv-nrw.de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32637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General </a:t>
            </a:r>
            <a:r>
              <a:rPr lang="de-DE" dirty="0" err="1" smtClean="0"/>
              <a:t>Assemblies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Zweimal im Jahr treffen sich Vertreterinnen und Vertreter europäischer Länder an einem bestimmten Ort, um:</a:t>
            </a:r>
          </a:p>
          <a:p>
            <a:r>
              <a:rPr lang="de-DE" dirty="0" smtClean="0"/>
              <a:t>1) Über europäische </a:t>
            </a:r>
            <a:r>
              <a:rPr lang="de-DE" dirty="0" smtClean="0"/>
              <a:t>Bildungsgesetze und –Ziele, vor allem im Bezug auf die Rolle der Schulleitung </a:t>
            </a:r>
            <a:r>
              <a:rPr lang="de-DE" dirty="0" smtClean="0"/>
              <a:t>zu diskutieren, Gemeinsamkeiten festzustellen und Forderungen zu verfassen.</a:t>
            </a:r>
          </a:p>
          <a:p>
            <a:r>
              <a:rPr lang="de-DE" dirty="0" smtClean="0"/>
              <a:t>2) Um Vergleiche </a:t>
            </a:r>
            <a:r>
              <a:rPr lang="de-DE" dirty="0" smtClean="0"/>
              <a:t>und Gemeinsamkeiten zwischen Systeme festzustellen</a:t>
            </a:r>
          </a:p>
          <a:p>
            <a:r>
              <a:rPr lang="de-DE" dirty="0" smtClean="0"/>
              <a:t>April 2023, Oslo; Oktober 2023, Dubrovnik; April 2024, </a:t>
            </a:r>
            <a:r>
              <a:rPr lang="de-DE" dirty="0" err="1" smtClean="0"/>
              <a:t>Ljubliana</a:t>
            </a:r>
            <a:r>
              <a:rPr lang="de-DE" dirty="0" smtClean="0"/>
              <a:t>; November 2024, </a:t>
            </a:r>
            <a:r>
              <a:rPr lang="de-DE" dirty="0" err="1" smtClean="0"/>
              <a:t>Antwerp</a:t>
            </a:r>
            <a:r>
              <a:rPr lang="de-DE" dirty="0" smtClean="0"/>
              <a:t>; April 2025, Düsseldorf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02712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Apple Fortbildung Allgemeines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de-DE" dirty="0" smtClean="0"/>
              <a:t>1) Das </a:t>
            </a:r>
            <a:r>
              <a:rPr lang="de-DE" dirty="0"/>
              <a:t>Beste ist der </a:t>
            </a:r>
            <a:r>
              <a:rPr lang="de-DE" dirty="0" smtClean="0"/>
              <a:t>Chat (und die Links).</a:t>
            </a:r>
            <a:endParaRPr lang="de-DE" dirty="0"/>
          </a:p>
          <a:p>
            <a:pPr lvl="0"/>
            <a:r>
              <a:rPr lang="en-US" dirty="0" smtClean="0"/>
              <a:t>2) Apple </a:t>
            </a:r>
            <a:r>
              <a:rPr lang="en-US" dirty="0" err="1"/>
              <a:t>arbeitet</a:t>
            </a:r>
            <a:r>
              <a:rPr lang="en-US" dirty="0"/>
              <a:t> </a:t>
            </a:r>
            <a:r>
              <a:rPr lang="en-US" dirty="0" err="1"/>
              <a:t>sehr</a:t>
            </a:r>
            <a:r>
              <a:rPr lang="en-US" dirty="0"/>
              <a:t> “</a:t>
            </a:r>
            <a:r>
              <a:rPr lang="en-US" dirty="0" err="1"/>
              <a:t>bildlich</a:t>
            </a:r>
            <a:r>
              <a:rPr lang="en-US" dirty="0"/>
              <a:t>.”</a:t>
            </a:r>
            <a:endParaRPr lang="de-DE" dirty="0"/>
          </a:p>
          <a:p>
            <a:pPr lvl="0"/>
            <a:r>
              <a:rPr lang="de-DE" dirty="0" smtClean="0"/>
              <a:t>3) Die </a:t>
            </a:r>
            <a:r>
              <a:rPr lang="de-DE" dirty="0"/>
              <a:t>Fortbildungen sind NICHT sehr anstrengend- und man kann Fußnoten auf Deutsch einstellen.</a:t>
            </a:r>
          </a:p>
          <a:p>
            <a:pPr lvl="0"/>
            <a:r>
              <a:rPr lang="de-DE" dirty="0" smtClean="0"/>
              <a:t>4) Am </a:t>
            </a:r>
            <a:r>
              <a:rPr lang="de-DE" dirty="0"/>
              <a:t>Ende gibt es Links mit Anregungen und Ressourcen für die praktische Arbeit in der Schule.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4131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Apple Fortbildung Termine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smtClean="0"/>
              <a:t>1) </a:t>
            </a:r>
            <a:r>
              <a:rPr lang="de-DE" dirty="0"/>
              <a:t>Dienstag, 26. Februar, </a:t>
            </a:r>
            <a:r>
              <a:rPr lang="de-DE" dirty="0" smtClean="0"/>
              <a:t> “</a:t>
            </a:r>
            <a:r>
              <a:rPr lang="de-DE" dirty="0" err="1"/>
              <a:t>Leading</a:t>
            </a:r>
            <a:r>
              <a:rPr lang="de-DE" dirty="0"/>
              <a:t> Change</a:t>
            </a:r>
            <a:r>
              <a:rPr lang="de-DE" dirty="0" smtClean="0"/>
              <a:t>”</a:t>
            </a:r>
          </a:p>
          <a:p>
            <a:r>
              <a:rPr lang="de-DE" dirty="0" smtClean="0"/>
              <a:t>2) </a:t>
            </a:r>
            <a:r>
              <a:rPr lang="en-US" dirty="0" err="1"/>
              <a:t>Dienstag</a:t>
            </a:r>
            <a:r>
              <a:rPr lang="en-US" dirty="0"/>
              <a:t>, 19. </a:t>
            </a:r>
            <a:r>
              <a:rPr lang="en-US" dirty="0" err="1"/>
              <a:t>März</a:t>
            </a:r>
            <a:r>
              <a:rPr lang="en-US" dirty="0"/>
              <a:t>, </a:t>
            </a:r>
            <a:r>
              <a:rPr lang="de-DE" dirty="0"/>
              <a:t> </a:t>
            </a:r>
            <a:r>
              <a:rPr lang="en-US" dirty="0" smtClean="0"/>
              <a:t>“</a:t>
            </a:r>
            <a:r>
              <a:rPr lang="en-US" dirty="0"/>
              <a:t>Elements of </a:t>
            </a:r>
            <a:r>
              <a:rPr lang="en-US" dirty="0" smtClean="0"/>
              <a:t>Leadership</a:t>
            </a:r>
            <a:r>
              <a:rPr lang="de-DE" dirty="0"/>
              <a:t> </a:t>
            </a:r>
            <a:r>
              <a:rPr lang="en-US" u="sng" dirty="0" smtClean="0">
                <a:hlinkClick r:id="rId2"/>
              </a:rPr>
              <a:t>https</a:t>
            </a:r>
            <a:r>
              <a:rPr lang="en-US" u="sng" dirty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education-static.apple.com/geo/uk/leadership/communication-guide.pdf</a:t>
            </a:r>
            <a:endParaRPr lang="en-US" u="sng" dirty="0" smtClean="0"/>
          </a:p>
          <a:p>
            <a:pPr lvl="0"/>
            <a:r>
              <a:rPr lang="en-US" dirty="0" smtClean="0"/>
              <a:t>3)</a:t>
            </a:r>
            <a:r>
              <a:rPr lang="en-US" u="sng" dirty="0" smtClean="0"/>
              <a:t> </a:t>
            </a:r>
            <a:r>
              <a:rPr lang="en-US" dirty="0" err="1"/>
              <a:t>Donnerstag</a:t>
            </a:r>
            <a:r>
              <a:rPr lang="en-US" dirty="0"/>
              <a:t>, 11. April, </a:t>
            </a:r>
            <a:r>
              <a:rPr lang="en-US" dirty="0" smtClean="0"/>
              <a:t>“</a:t>
            </a:r>
            <a:r>
              <a:rPr lang="en-US" dirty="0"/>
              <a:t>Vision for Teaching and Learning with Technology</a:t>
            </a:r>
            <a:r>
              <a:rPr lang="en-US" dirty="0" smtClean="0"/>
              <a:t>”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digital </a:t>
            </a:r>
            <a:r>
              <a:rPr lang="en-US" dirty="0"/>
              <a:t>assessment: </a:t>
            </a:r>
            <a:r>
              <a:rPr lang="en-US" i="1" dirty="0"/>
              <a:t>Student Assessment with iPad and Mac</a:t>
            </a:r>
            <a:r>
              <a:rPr lang="en-US" dirty="0"/>
              <a:t> </a:t>
            </a:r>
            <a:r>
              <a:rPr lang="de-DE" dirty="0"/>
              <a:t> </a:t>
            </a:r>
            <a:r>
              <a:rPr lang="en-US" i="1" dirty="0" smtClean="0">
                <a:hlinkClick r:id="rId3" action="ppaction://hlinkfile"/>
              </a:rPr>
              <a:t>German</a:t>
            </a:r>
            <a:r>
              <a:rPr lang="de-DE" dirty="0" smtClean="0"/>
              <a:t>;   </a:t>
            </a:r>
            <a:r>
              <a:rPr lang="en-US" dirty="0" smtClean="0"/>
              <a:t> </a:t>
            </a:r>
          </a:p>
          <a:p>
            <a:pPr lvl="1"/>
            <a:r>
              <a:rPr lang="en-US" i="1" dirty="0" smtClean="0">
                <a:hlinkClick r:id="rId4"/>
              </a:rPr>
              <a:t>AR </a:t>
            </a:r>
            <a:r>
              <a:rPr lang="en-US" i="1" dirty="0">
                <a:hlinkClick r:id="rId4"/>
              </a:rPr>
              <a:t>Activities for Kids</a:t>
            </a:r>
            <a:r>
              <a:rPr lang="en-US" dirty="0"/>
              <a:t> document. </a:t>
            </a:r>
            <a:endParaRPr lang="de-DE" dirty="0"/>
          </a:p>
          <a:p>
            <a:endParaRPr lang="en-US" dirty="0" smtClean="0"/>
          </a:p>
          <a:p>
            <a:r>
              <a:rPr lang="en-US" dirty="0" err="1" smtClean="0"/>
              <a:t>Anmelden</a:t>
            </a:r>
            <a:r>
              <a:rPr lang="en-US" dirty="0" smtClean="0"/>
              <a:t>: </a:t>
            </a:r>
            <a:r>
              <a:rPr lang="en-US" dirty="0"/>
              <a:t>Die </a:t>
            </a:r>
            <a:r>
              <a:rPr lang="en-US" dirty="0" err="1"/>
              <a:t>vierte</a:t>
            </a:r>
            <a:r>
              <a:rPr lang="en-US" dirty="0"/>
              <a:t> </a:t>
            </a:r>
            <a:r>
              <a:rPr lang="en-US" dirty="0" err="1"/>
              <a:t>Sitzung</a:t>
            </a:r>
            <a:r>
              <a:rPr lang="en-US" dirty="0"/>
              <a:t> der </a:t>
            </a:r>
            <a:r>
              <a:rPr lang="en-US" dirty="0" err="1"/>
              <a:t>Apple+ESHA</a:t>
            </a:r>
            <a:r>
              <a:rPr lang="en-US" dirty="0"/>
              <a:t> </a:t>
            </a:r>
            <a:r>
              <a:rPr lang="en-US" dirty="0" smtClean="0"/>
              <a:t>FB, </a:t>
            </a:r>
            <a:r>
              <a:rPr lang="en-US" b="1" dirty="0"/>
              <a:t>From Vision to Strategy</a:t>
            </a:r>
            <a:r>
              <a:rPr lang="en-US" dirty="0"/>
              <a:t>, </a:t>
            </a:r>
            <a:r>
              <a:rPr lang="en-US" dirty="0" err="1"/>
              <a:t>findet</a:t>
            </a:r>
            <a:r>
              <a:rPr lang="en-US" dirty="0"/>
              <a:t> am </a:t>
            </a:r>
            <a:r>
              <a:rPr lang="en-US" b="1" dirty="0"/>
              <a:t>Montag, 29. April 2024</a:t>
            </a:r>
            <a:r>
              <a:rPr lang="en-US" dirty="0"/>
              <a:t> at 2pm GMT (</a:t>
            </a:r>
            <a:r>
              <a:rPr lang="en-US" dirty="0" err="1"/>
              <a:t>Uns</a:t>
            </a:r>
            <a:r>
              <a:rPr lang="en-US" dirty="0"/>
              <a:t>: 15 </a:t>
            </a:r>
            <a:r>
              <a:rPr lang="en-US" dirty="0" err="1"/>
              <a:t>Uhr</a:t>
            </a:r>
            <a:r>
              <a:rPr lang="en-US" dirty="0"/>
              <a:t>). </a:t>
            </a:r>
            <a:r>
              <a:rPr lang="en-US" dirty="0" err="1"/>
              <a:t>Anmeldung</a:t>
            </a:r>
            <a:r>
              <a:rPr lang="en-US" dirty="0"/>
              <a:t>:  </a:t>
            </a:r>
            <a:r>
              <a:rPr lang="en-US" i="1" dirty="0">
                <a:hlinkClick r:id="rId5"/>
              </a:rPr>
              <a:t>here</a:t>
            </a:r>
            <a:r>
              <a:rPr lang="en-US" dirty="0"/>
              <a:t>.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1082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SLV-NRW: Austausch mit Holland</a:t>
            </a:r>
            <a:endParaRPr lang="de-DE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8" r="2508"/>
          <a:stretch>
            <a:fillRect/>
          </a:stretch>
        </p:blipFill>
        <p:spPr/>
      </p:pic>
      <p:sp>
        <p:nvSpPr>
          <p:cNvPr id="5" name="Textplatzhalt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DE" dirty="0" smtClean="0"/>
          </a:p>
          <a:p>
            <a:pPr marL="285750" indent="-285750">
              <a:buFontTx/>
              <a:buChar char="-"/>
            </a:pPr>
            <a:r>
              <a:rPr lang="de-DE" dirty="0" smtClean="0"/>
              <a:t>3. bis 5. März 2024</a:t>
            </a:r>
          </a:p>
          <a:p>
            <a:pPr marL="285750" indent="-285750">
              <a:buFontTx/>
              <a:buChar char="-"/>
            </a:pPr>
            <a:r>
              <a:rPr lang="de-DE" dirty="0" smtClean="0"/>
              <a:t>Thema: „Digitalisierung und Schulleitungshandeln“</a:t>
            </a:r>
          </a:p>
          <a:p>
            <a:pPr marL="285750" indent="-285750">
              <a:buFontTx/>
              <a:buChar char="-"/>
            </a:pPr>
            <a:r>
              <a:rPr lang="de-DE" dirty="0" smtClean="0"/>
              <a:t>Kooperationsprojekt: SLV und AVS (Holland)</a:t>
            </a:r>
          </a:p>
          <a:p>
            <a:pPr marL="285750" indent="-285750">
              <a:buFontTx/>
              <a:buChar char="-"/>
            </a:pPr>
            <a:r>
              <a:rPr lang="de-DE" dirty="0" smtClean="0"/>
              <a:t>Fokus: Grundschule und Sek I</a:t>
            </a:r>
          </a:p>
          <a:p>
            <a:pPr marL="285750" indent="-285750">
              <a:buFontTx/>
              <a:buChar char="-"/>
            </a:pPr>
            <a:r>
              <a:rPr lang="de-DE" dirty="0" smtClean="0"/>
              <a:t>Schulbesuche, Kennenlernen eine „</a:t>
            </a:r>
            <a:r>
              <a:rPr lang="de-DE" dirty="0" err="1" smtClean="0"/>
              <a:t>Stichting</a:t>
            </a:r>
            <a:r>
              <a:rPr lang="de-DE" dirty="0" smtClean="0"/>
              <a:t>“(Stiftung)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986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Digital </a:t>
            </a:r>
            <a:r>
              <a:rPr lang="de-DE" dirty="0" err="1" smtClean="0"/>
              <a:t>Cafes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c</a:t>
            </a:r>
            <a:r>
              <a:rPr lang="de-DE" sz="2400" dirty="0" smtClean="0"/>
              <a:t>a. einmal im Monat</a:t>
            </a:r>
          </a:p>
          <a:p>
            <a:r>
              <a:rPr lang="de-DE" sz="2400" dirty="0" smtClean="0"/>
              <a:t>1 Stunde lang</a:t>
            </a:r>
            <a:endParaRPr lang="de-DE" sz="2400" dirty="0" smtClean="0"/>
          </a:p>
          <a:p>
            <a:r>
              <a:rPr lang="de-DE" sz="2400" dirty="0"/>
              <a:t>v</a:t>
            </a:r>
            <a:r>
              <a:rPr lang="de-DE" sz="2400" dirty="0" smtClean="0"/>
              <a:t>on ESHA selbst geplant und durchgeführt</a:t>
            </a:r>
          </a:p>
          <a:p>
            <a:r>
              <a:rPr lang="de-DE" sz="2400" dirty="0"/>
              <a:t>Immer mit </a:t>
            </a:r>
            <a:r>
              <a:rPr lang="de-DE" sz="2400" dirty="0" smtClean="0"/>
              <a:t>„Input“ </a:t>
            </a:r>
            <a:r>
              <a:rPr lang="de-DE" sz="2400" dirty="0"/>
              <a:t>und danach „Break </a:t>
            </a:r>
            <a:r>
              <a:rPr lang="de-DE" sz="2400" dirty="0" err="1"/>
              <a:t>rooms</a:t>
            </a:r>
            <a:r>
              <a:rPr lang="de-DE" sz="2400" dirty="0" smtClean="0"/>
              <a:t>“</a:t>
            </a:r>
          </a:p>
          <a:p>
            <a:r>
              <a:rPr lang="de-DE" sz="2400" dirty="0" smtClean="0"/>
              <a:t>Aktuelle Themen haben Vorrang z.B. MI, 24. 04: Lehrkräftemangel und Schulleitungsnachwuchsprobleme</a:t>
            </a:r>
          </a:p>
          <a:p>
            <a:r>
              <a:rPr lang="de-DE" sz="2400" dirty="0" smtClean="0"/>
              <a:t>Länder: Irland, England, Deutschland, die Niederlanden, Ukraine, Belgien, Türkei, Italien, Dänemark, Finnland</a:t>
            </a:r>
          </a:p>
          <a:p>
            <a:r>
              <a:rPr lang="de-DE" sz="2400" dirty="0" smtClean="0"/>
              <a:t>Anmeldung: QR-Code</a:t>
            </a:r>
            <a:endParaRPr lang="de-DE" sz="2400" dirty="0" smtClean="0"/>
          </a:p>
          <a:p>
            <a:endParaRPr lang="de-DE" sz="2400" dirty="0"/>
          </a:p>
        </p:txBody>
      </p:sp>
      <p:pic>
        <p:nvPicPr>
          <p:cNvPr id="4" name="Afbeelding 1" descr="Afbeelding met tekst, schermopname, software, computer&#10;&#10;Automatisch gegenereerde beschrijving"/>
          <p:cNvPicPr/>
          <p:nvPr/>
        </p:nvPicPr>
        <p:blipFill rotWithShape="1">
          <a:blip r:embed="rId2"/>
          <a:srcRect l="20062" t="20184" r="45547" b="19851"/>
          <a:stretch/>
        </p:blipFill>
        <p:spPr bwMode="auto">
          <a:xfrm>
            <a:off x="9191283" y="2058011"/>
            <a:ext cx="1574800" cy="15443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5687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BNE: Einstieg in ein Europaprojekt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Projektname: „</a:t>
            </a:r>
            <a:r>
              <a:rPr lang="de-DE" dirty="0" err="1" smtClean="0"/>
              <a:t>Synapses</a:t>
            </a:r>
            <a:r>
              <a:rPr lang="de-DE" dirty="0" smtClean="0"/>
              <a:t>“</a:t>
            </a:r>
          </a:p>
          <a:p>
            <a:r>
              <a:rPr lang="de-DE" dirty="0" smtClean="0"/>
              <a:t>Kooperationen zwischen verschiedene Schulen (zuerst digital) verschiedene Länder</a:t>
            </a:r>
          </a:p>
          <a:p>
            <a:r>
              <a:rPr lang="de-DE" dirty="0" smtClean="0"/>
              <a:t>Zweigleisiges Projekt: Lehrkraft-Ebene und Schulleitungsebene</a:t>
            </a:r>
          </a:p>
          <a:p>
            <a:r>
              <a:rPr lang="de-DE" dirty="0" smtClean="0"/>
              <a:t>Wird von mehreren Institutionen begleitet u.a. Universität von Bayreuth</a:t>
            </a:r>
          </a:p>
          <a:p>
            <a:r>
              <a:rPr lang="de-DE" dirty="0" smtClean="0"/>
              <a:t>Fortbildung für Beteiligte in Marathon, Griechenland von 8. bis 12. Juli – wir sind vertreten!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50721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ESHA-App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Hi </a:t>
            </a:r>
            <a:r>
              <a:rPr lang="de-DE" dirty="0" err="1"/>
              <a:t>to</a:t>
            </a:r>
            <a:r>
              <a:rPr lang="de-DE" dirty="0"/>
              <a:t> all,</a:t>
            </a:r>
            <a:r>
              <a:rPr lang="de-DE" b="1" dirty="0"/>
              <a:t> </a:t>
            </a:r>
            <a:r>
              <a:rPr lang="de-DE" b="1" dirty="0" err="1"/>
              <a:t>the</a:t>
            </a:r>
            <a:r>
              <a:rPr lang="de-DE" b="1" dirty="0"/>
              <a:t> ESHA </a:t>
            </a:r>
            <a:r>
              <a:rPr lang="de-DE" b="1" dirty="0" err="1"/>
              <a:t>app</a:t>
            </a:r>
            <a:r>
              <a:rPr lang="de-DE" b="1" dirty="0"/>
              <a:t> </a:t>
            </a:r>
            <a:r>
              <a:rPr lang="de-DE" b="1" dirty="0" err="1"/>
              <a:t>is</a:t>
            </a:r>
            <a:r>
              <a:rPr lang="de-DE" b="1" dirty="0"/>
              <a:t> </a:t>
            </a:r>
            <a:r>
              <a:rPr lang="de-DE" b="1" dirty="0" err="1"/>
              <a:t>here</a:t>
            </a:r>
            <a:r>
              <a:rPr lang="de-DE" dirty="0"/>
              <a:t>. </a:t>
            </a:r>
          </a:p>
          <a:p>
            <a:r>
              <a:rPr lang="de-DE" dirty="0"/>
              <a:t>The ESHA App will </a:t>
            </a:r>
            <a:r>
              <a:rPr lang="de-DE" dirty="0" err="1"/>
              <a:t>give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give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those</a:t>
            </a:r>
            <a:r>
              <a:rPr lang="de-DE" dirty="0"/>
              <a:t> in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organisation</a:t>
            </a:r>
            <a:r>
              <a:rPr lang="de-DE" dirty="0"/>
              <a:t> </a:t>
            </a:r>
            <a:r>
              <a:rPr lang="de-DE" dirty="0" err="1"/>
              <a:t>ready</a:t>
            </a:r>
            <a:r>
              <a:rPr lang="de-DE" dirty="0"/>
              <a:t> 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resources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school</a:t>
            </a:r>
            <a:r>
              <a:rPr lang="de-DE" dirty="0"/>
              <a:t> </a:t>
            </a:r>
            <a:r>
              <a:rPr lang="de-DE" dirty="0" err="1"/>
              <a:t>leaders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latest</a:t>
            </a:r>
            <a:r>
              <a:rPr lang="de-DE" dirty="0"/>
              <a:t> </a:t>
            </a:r>
            <a:r>
              <a:rPr lang="de-DE" dirty="0" err="1"/>
              <a:t>news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publications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ESHA </a:t>
            </a:r>
            <a:r>
              <a:rPr lang="de-DE" dirty="0" err="1"/>
              <a:t>members</a:t>
            </a:r>
            <a:r>
              <a:rPr lang="de-DE" dirty="0"/>
              <a:t>, </a:t>
            </a:r>
            <a:r>
              <a:rPr lang="de-DE" dirty="0" err="1"/>
              <a:t>information</a:t>
            </a:r>
            <a:r>
              <a:rPr lang="de-DE" dirty="0"/>
              <a:t> on EU </a:t>
            </a:r>
            <a:r>
              <a:rPr lang="de-DE" dirty="0" err="1"/>
              <a:t>projects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much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.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click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language</a:t>
            </a:r>
            <a:r>
              <a:rPr lang="de-DE" dirty="0"/>
              <a:t> </a:t>
            </a:r>
            <a:r>
              <a:rPr lang="de-DE" dirty="0" err="1"/>
              <a:t>button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top </a:t>
            </a:r>
            <a:r>
              <a:rPr lang="de-DE" dirty="0" err="1"/>
              <a:t>corner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App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select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over</a:t>
            </a:r>
            <a:r>
              <a:rPr lang="de-DE" dirty="0"/>
              <a:t> 100 different </a:t>
            </a:r>
            <a:r>
              <a:rPr lang="de-DE" dirty="0" err="1"/>
              <a:t>languages</a:t>
            </a:r>
            <a:r>
              <a:rPr lang="de-DE" dirty="0" smtClean="0"/>
              <a:t>.</a:t>
            </a:r>
          </a:p>
          <a:p>
            <a:r>
              <a:rPr lang="de-DE" dirty="0" err="1"/>
              <a:t>Visit</a:t>
            </a:r>
            <a:r>
              <a:rPr lang="de-DE" dirty="0"/>
              <a:t> </a:t>
            </a:r>
            <a:r>
              <a:rPr lang="de-DE" dirty="0">
                <a:hlinkClick r:id="rId2"/>
              </a:rPr>
              <a:t>https://www.esha.org/install-app</a:t>
            </a:r>
            <a:r>
              <a:rPr lang="de-DE" dirty="0"/>
              <a:t> 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instructions</a:t>
            </a:r>
            <a:r>
              <a:rPr lang="de-DE" dirty="0"/>
              <a:t> on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install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app</a:t>
            </a:r>
            <a:r>
              <a:rPr lang="de-DE" dirty="0" smtClean="0"/>
              <a:t>.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also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link </a:t>
            </a:r>
            <a:r>
              <a:rPr lang="de-DE" dirty="0" err="1"/>
              <a:t>below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install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ESHA App.</a:t>
            </a:r>
          </a:p>
          <a:p>
            <a:r>
              <a:rPr lang="de-DE" dirty="0">
                <a:hlinkClick r:id="rId3"/>
              </a:rPr>
              <a:t>https://esha.org/install-app</a:t>
            </a:r>
            <a:endParaRPr lang="de-DE"/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4743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Eigene Informationsmail??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Infomail</a:t>
            </a:r>
            <a:r>
              <a:rPr lang="de-DE" dirty="0" smtClean="0"/>
              <a:t> mit regelmäßigen Informationen und Angebote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0675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496</Words>
  <Application>Microsoft Macintosh PowerPoint</Application>
  <PresentationFormat>Breitbild</PresentationFormat>
  <Paragraphs>66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Arial</vt:lpstr>
      <vt:lpstr>Office-Design</vt:lpstr>
      <vt:lpstr>Der Weg nach Europa</vt:lpstr>
      <vt:lpstr>General Assemblies</vt:lpstr>
      <vt:lpstr>Apple Fortbildung Allgemeines</vt:lpstr>
      <vt:lpstr>Apple Fortbildung Termine</vt:lpstr>
      <vt:lpstr>SLV-NRW: Austausch mit Holland</vt:lpstr>
      <vt:lpstr>Digital Cafes</vt:lpstr>
      <vt:lpstr>BNE: Einstieg in ein Europaprojekt</vt:lpstr>
      <vt:lpstr>ESHA-App</vt:lpstr>
      <vt:lpstr>Eigene Informationsmail??</vt:lpstr>
      <vt:lpstr>Zugang</vt:lpstr>
      <vt:lpstr>Zukünftspläne</vt:lpstr>
      <vt:lpstr>PowerPoint-Präsentation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Weg nach Europa</dc:title>
  <dc:creator>joan@schmid-do.de</dc:creator>
  <cp:lastModifiedBy>joan@schmid-do.de</cp:lastModifiedBy>
  <cp:revision>21</cp:revision>
  <dcterms:created xsi:type="dcterms:W3CDTF">2024-04-25T14:13:00Z</dcterms:created>
  <dcterms:modified xsi:type="dcterms:W3CDTF">2024-04-27T05:54:19Z</dcterms:modified>
</cp:coreProperties>
</file>